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m4a" ContentType="audi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70" r:id="rId5"/>
    <p:sldId id="271" r:id="rId6"/>
    <p:sldId id="260" r:id="rId7"/>
    <p:sldId id="261" r:id="rId8"/>
    <p:sldId id="273" r:id="rId9"/>
    <p:sldId id="267" r:id="rId10"/>
    <p:sldId id="264" r:id="rId11"/>
    <p:sldId id="27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vonturk@gmail.com" initials="" lastIdx="0"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796"/>
    <p:restoredTop sz="71860"/>
  </p:normalViewPr>
  <p:slideViewPr>
    <p:cSldViewPr snapToGrid="0" snapToObjects="1">
      <p:cViewPr>
        <p:scale>
          <a:sx n="97" d="100"/>
          <a:sy n="97" d="100"/>
        </p:scale>
        <p:origin x="920" y="-312"/>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commentAuthors" Target="commentAuthors.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1.png>
</file>

<file path=ppt/media/image12.png>
</file>

<file path=ppt/media/image2.png>
</file>

<file path=ppt/media/image20.png>
</file>

<file path=ppt/media/image3.png>
</file>

<file path=ppt/media/image4.png>
</file>

<file path=ppt/media/image5.png>
</file>

<file path=ppt/media/image50.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493B00-4CFE-D641-9B4F-A26DEC7B257F}" type="datetimeFigureOut">
              <a:rPr lang="en-US" smtClean="0"/>
              <a:t>12/7/16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BACD3E-33D6-8842-A5DE-832FA4DFC58F}" type="slidenum">
              <a:rPr lang="en-US" smtClean="0"/>
              <a:t>‹#›</a:t>
            </a:fld>
            <a:endParaRPr lang="en-US"/>
          </a:p>
        </p:txBody>
      </p:sp>
    </p:spTree>
    <p:extLst>
      <p:ext uri="{BB962C8B-B14F-4D97-AF65-F5344CB8AC3E}">
        <p14:creationId xmlns:p14="http://schemas.microsoft.com/office/powerpoint/2010/main" val="202860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ABACD3E-33D6-8842-A5DE-832FA4DFC58F}" type="slidenum">
              <a:rPr lang="en-US" smtClean="0"/>
              <a:t>1</a:t>
            </a:fld>
            <a:endParaRPr lang="en-US"/>
          </a:p>
        </p:txBody>
      </p:sp>
    </p:spTree>
    <p:extLst>
      <p:ext uri="{BB962C8B-B14F-4D97-AF65-F5344CB8AC3E}">
        <p14:creationId xmlns:p14="http://schemas.microsoft.com/office/powerpoint/2010/main" val="1413959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Fix P</a:t>
            </a:r>
            <a:r>
              <a:rPr lang="en-US" baseline="0" dirty="0" smtClean="0"/>
              <a:t> and N to D and d</a:t>
            </a:r>
            <a:endParaRPr lang="en-US" dirty="0"/>
          </a:p>
        </p:txBody>
      </p:sp>
      <p:sp>
        <p:nvSpPr>
          <p:cNvPr id="4" name="Slide Number Placeholder 3"/>
          <p:cNvSpPr>
            <a:spLocks noGrp="1"/>
          </p:cNvSpPr>
          <p:nvPr>
            <p:ph type="sldNum" sz="quarter" idx="10"/>
          </p:nvPr>
        </p:nvSpPr>
        <p:spPr/>
        <p:txBody>
          <a:bodyPr/>
          <a:lstStyle/>
          <a:p>
            <a:fld id="{4ABACD3E-33D6-8842-A5DE-832FA4DFC58F}" type="slidenum">
              <a:rPr lang="en-US" smtClean="0"/>
              <a:t>2</a:t>
            </a:fld>
            <a:endParaRPr lang="en-US"/>
          </a:p>
        </p:txBody>
      </p:sp>
    </p:spTree>
    <p:extLst>
      <p:ext uri="{BB962C8B-B14F-4D97-AF65-F5344CB8AC3E}">
        <p14:creationId xmlns:p14="http://schemas.microsoft.com/office/powerpoint/2010/main" val="2106994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analogy</a:t>
            </a:r>
            <a:r>
              <a:rPr lang="en-US" baseline="0" dirty="0" smtClean="0"/>
              <a:t> to describe more intuitively what similarity means especially depending on your location within the point cloud</a:t>
            </a:r>
          </a:p>
          <a:p>
            <a:endParaRPr lang="en-US" baseline="0" dirty="0" smtClean="0"/>
          </a:p>
          <a:p>
            <a:r>
              <a:rPr lang="en-US" baseline="0" dirty="0" smtClean="0"/>
              <a:t>How this works:</a:t>
            </a:r>
          </a:p>
          <a:p>
            <a:endParaRPr lang="en-US" baseline="0" dirty="0" smtClean="0"/>
          </a:p>
          <a:p>
            <a:r>
              <a:rPr lang="en-US" baseline="0" dirty="0" smtClean="0"/>
              <a:t>Iterate over values of sigma</a:t>
            </a:r>
          </a:p>
          <a:p>
            <a:r>
              <a:rPr lang="en-US" baseline="0" dirty="0" smtClean="0"/>
              <a:t>Sigma induces a change in the values of </a:t>
            </a:r>
            <a:r>
              <a:rPr lang="en-US" baseline="0" dirty="0" err="1" smtClean="0"/>
              <a:t>p_j|j</a:t>
            </a:r>
            <a:endParaRPr lang="en-US" baseline="0" dirty="0" smtClean="0"/>
          </a:p>
          <a:p>
            <a:r>
              <a:rPr lang="en-US" baseline="0" dirty="0" smtClean="0"/>
              <a:t>Iterate over different distributions or values for sigma until the entropy value is reached</a:t>
            </a:r>
          </a:p>
          <a:p>
            <a:endParaRPr lang="en-US" baseline="0" dirty="0" smtClean="0"/>
          </a:p>
          <a:p>
            <a:r>
              <a:rPr lang="en-US" baseline="0" dirty="0" smtClean="0"/>
              <a:t>This is a way of determining distributions that biases the algorithm to care more about preserving local structure</a:t>
            </a:r>
          </a:p>
          <a:p>
            <a:endParaRPr lang="en-US" baseline="0" dirty="0" smtClean="0"/>
          </a:p>
          <a:p>
            <a:r>
              <a:rPr lang="en-US" baseline="0" dirty="0" smtClean="0"/>
              <a:t>Symmetric </a:t>
            </a:r>
            <a:r>
              <a:rPr lang="en-US" baseline="0" dirty="0" err="1" smtClean="0"/>
              <a:t>pij</a:t>
            </a:r>
            <a:r>
              <a:rPr lang="en-US" baseline="0" dirty="0" smtClean="0"/>
              <a:t> to make the gradient easier to compute</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4ABACD3E-33D6-8842-A5DE-832FA4DFC58F}" type="slidenum">
              <a:rPr lang="en-US" smtClean="0"/>
              <a:t>4</a:t>
            </a:fld>
            <a:endParaRPr lang="en-US"/>
          </a:p>
        </p:txBody>
      </p:sp>
    </p:spTree>
    <p:extLst>
      <p:ext uri="{BB962C8B-B14F-4D97-AF65-F5344CB8AC3E}">
        <p14:creationId xmlns:p14="http://schemas.microsoft.com/office/powerpoint/2010/main" val="766041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Define the sense of neighborliness for two different locations highly</a:t>
            </a:r>
            <a:r>
              <a:rPr lang="en-US" baseline="0" dirty="0" smtClean="0"/>
              <a:t> dense or sparse.  In a city your neighbors might be the people in your apartment building or even on specifically your floor in the building if it is a large building.  Perform a binary search on values of sigma to get within an acceptable range of Perplexity.  Due to the log, points farther away contribute more to the Shannon Entropy in the exponent.  Therefore the perplexity can be fulfilled by having several points very far away from </a:t>
            </a:r>
            <a:r>
              <a:rPr lang="en-US" baseline="0" dirty="0" err="1" smtClean="0"/>
              <a:t>x_i</a:t>
            </a:r>
            <a:r>
              <a:rPr lang="en-US" baseline="0" dirty="0" smtClean="0"/>
              <a:t> in a sparse neighborhood all contributing highly to the entropy, or by many points in a densely populated space each contributing a small amount to the entropy.  Intuitively this makes sense, as more bits are required to communicate the information in highly differentiated data and vice versa.  </a:t>
            </a:r>
          </a:p>
          <a:p>
            <a:endParaRPr lang="en-US" baseline="0" dirty="0" smtClean="0"/>
          </a:p>
          <a:p>
            <a:r>
              <a:rPr lang="en-US" baseline="0" dirty="0" smtClean="0"/>
              <a:t>*Draw two different Gaussians around different neighborhoods, explain how this gives a localized sense of what points might be considered the local structure surrounding </a:t>
            </a:r>
            <a:r>
              <a:rPr lang="en-US" baseline="0" dirty="0" err="1" smtClean="0"/>
              <a:t>x_i</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4ABACD3E-33D6-8842-A5DE-832FA4DFC58F}" type="slidenum">
              <a:rPr lang="en-US" smtClean="0"/>
              <a:t>5</a:t>
            </a:fld>
            <a:endParaRPr lang="en-US"/>
          </a:p>
        </p:txBody>
      </p:sp>
    </p:spTree>
    <p:extLst>
      <p:ext uri="{BB962C8B-B14F-4D97-AF65-F5344CB8AC3E}">
        <p14:creationId xmlns:p14="http://schemas.microsoft.com/office/powerpoint/2010/main" val="14694973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go from high dimension to low dimension,</a:t>
            </a:r>
            <a:r>
              <a:rPr lang="en-US" baseline="0" dirty="0" smtClean="0"/>
              <a:t> unless there were redundant variables/feature of your data points, some distances will be distorted</a:t>
            </a:r>
            <a:endParaRPr lang="en-US" dirty="0" smtClean="0"/>
          </a:p>
          <a:p>
            <a:endParaRPr lang="en-US" dirty="0" smtClean="0"/>
          </a:p>
          <a:p>
            <a:r>
              <a:rPr lang="en-US" dirty="0" smtClean="0"/>
              <a:t>In the case of TSNE, since </a:t>
            </a:r>
            <a:r>
              <a:rPr lang="en-US" baseline="0" dirty="0" smtClean="0"/>
              <a:t>local structure is preserved and prioritized, larger distances/more global structures can be distorted, specifically enlarged</a:t>
            </a:r>
          </a:p>
          <a:p>
            <a:endParaRPr lang="en-US" baseline="0" dirty="0" smtClean="0"/>
          </a:p>
          <a:p>
            <a:r>
              <a:rPr lang="en-US" baseline="0" dirty="0" smtClean="0"/>
              <a:t>What that means is points that are not close in high dimensional space may be forced to be modeled farther from each other in low dimensions (recall the triangle of points demonstration and show that the p and q values create an attractive force on the farthest points in the mapped dimension) </a:t>
            </a:r>
          </a:p>
          <a:p>
            <a:endParaRPr lang="en-US" baseline="0" dirty="0" smtClean="0"/>
          </a:p>
          <a:p>
            <a:r>
              <a:rPr lang="en-US" baseline="0" dirty="0" smtClean="0"/>
              <a:t>To compensate for this reality, the paper writers used a student t-distribution with 1 degree of freedom to reflect/describe the increased probability of points existing far away from each other in the smaller dimension. Since the distribution has fatter tails than the </a:t>
            </a:r>
            <a:r>
              <a:rPr lang="en-US" baseline="0" dirty="0" err="1" smtClean="0"/>
              <a:t>gaussian</a:t>
            </a:r>
            <a:r>
              <a:rPr lang="en-US" baseline="0" dirty="0" smtClean="0"/>
              <a:t>, the p value (say 0.05) on the blue line represents a point moderately distant from the rest. In the mapped dimension, to get the q value that would incur no difference in the gradient, the point must be even more distant. This prevents the issue of crowding</a:t>
            </a:r>
            <a:endParaRPr lang="en-US" dirty="0"/>
          </a:p>
        </p:txBody>
      </p:sp>
      <p:sp>
        <p:nvSpPr>
          <p:cNvPr id="4" name="Slide Number Placeholder 3"/>
          <p:cNvSpPr>
            <a:spLocks noGrp="1"/>
          </p:cNvSpPr>
          <p:nvPr>
            <p:ph type="sldNum" sz="quarter" idx="10"/>
          </p:nvPr>
        </p:nvSpPr>
        <p:spPr/>
        <p:txBody>
          <a:bodyPr/>
          <a:lstStyle/>
          <a:p>
            <a:fld id="{4ABACD3E-33D6-8842-A5DE-832FA4DFC58F}" type="slidenum">
              <a:rPr lang="en-US" smtClean="0"/>
              <a:t>6</a:t>
            </a:fld>
            <a:endParaRPr lang="en-US"/>
          </a:p>
        </p:txBody>
      </p:sp>
    </p:spTree>
    <p:extLst>
      <p:ext uri="{BB962C8B-B14F-4D97-AF65-F5344CB8AC3E}">
        <p14:creationId xmlns:p14="http://schemas.microsoft.com/office/powerpoint/2010/main" val="19728549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Ideally, if the probability</a:t>
            </a:r>
            <a:r>
              <a:rPr lang="en-US" baseline="0" dirty="0" smtClean="0"/>
              <a:t> distributions between pairs of points are the same between the high dimensional space and the low dimensional mapping, then they’re relative distances from each other are also equal. However, when embedding data, most of the time this does not happen and distances get distorted. Recall a triangle of points in the 2 plane forced onto a 1 dimensional plane.</a:t>
            </a:r>
          </a:p>
          <a:p>
            <a:endParaRPr lang="en-US" baseline="0" dirty="0" smtClean="0"/>
          </a:p>
          <a:p>
            <a:r>
              <a:rPr lang="en-US" baseline="0" dirty="0" smtClean="0"/>
              <a:t>Therefore, need to assign a metric or way of judging how bad the current embedding is. Note the C equation. This computes the sum of all mapping errors between the original data set and the mapped points. Note that the equation has a very specific idea of what constitutes an erroneous mapping of points. It assigns very high degree of error to a pair of points that are modeled as “close neighbors” in high d but are not close in low dimensions. Vice versa, being modeled as close in low dimension but far away in high dimension does not introduce much error.</a:t>
            </a:r>
          </a:p>
          <a:p>
            <a:endParaRPr lang="en-US" baseline="0" dirty="0" smtClean="0"/>
          </a:p>
          <a:p>
            <a:r>
              <a:rPr lang="en-US" baseline="0" dirty="0" smtClean="0"/>
              <a:t>Gradient descent is a computational method used to iteratively reach a system with lower value of some stated function, in this case cost. It is </a:t>
            </a:r>
            <a:r>
              <a:rPr lang="en-US" baseline="0" dirty="0" err="1" smtClean="0"/>
              <a:t>analagous</a:t>
            </a:r>
            <a:r>
              <a:rPr lang="en-US" baseline="0" dirty="0" smtClean="0"/>
              <a:t> to a ball roll down the hill to reach a state of lower potential energy. In this case, our potential energy is C (cost) or the overall mistake in our mapping. The gradient descent will wiggle each of the mapping points in the direction that specifies a negative </a:t>
            </a:r>
            <a:r>
              <a:rPr lang="en-US" baseline="0" dirty="0" err="1" smtClean="0"/>
              <a:t>dC</a:t>
            </a:r>
            <a:r>
              <a:rPr lang="en-US" baseline="0" dirty="0" smtClean="0"/>
              <a:t>/</a:t>
            </a:r>
            <a:r>
              <a:rPr lang="en-US" baseline="0" dirty="0" err="1" smtClean="0"/>
              <a:t>dy</a:t>
            </a:r>
            <a:r>
              <a:rPr lang="en-US" baseline="0" dirty="0" smtClean="0"/>
              <a:t> in order to maximally reduce the cost function with respect to that point. Doing that repeatedly for each point until the overall mapping has reached a minimum state of cost.</a:t>
            </a:r>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4ABACD3E-33D6-8842-A5DE-832FA4DFC58F}" type="slidenum">
              <a:rPr lang="en-US" smtClean="0"/>
              <a:t>7</a:t>
            </a:fld>
            <a:endParaRPr lang="en-US"/>
          </a:p>
        </p:txBody>
      </p:sp>
    </p:spTree>
    <p:extLst>
      <p:ext uri="{BB962C8B-B14F-4D97-AF65-F5344CB8AC3E}">
        <p14:creationId xmlns:p14="http://schemas.microsoft.com/office/powerpoint/2010/main" val="7266279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BACD3E-33D6-8842-A5DE-832FA4DFC58F}" type="slidenum">
              <a:rPr lang="en-US" smtClean="0"/>
              <a:t>9</a:t>
            </a:fld>
            <a:endParaRPr lang="en-US"/>
          </a:p>
        </p:txBody>
      </p:sp>
    </p:spTree>
    <p:extLst>
      <p:ext uri="{BB962C8B-B14F-4D97-AF65-F5344CB8AC3E}">
        <p14:creationId xmlns:p14="http://schemas.microsoft.com/office/powerpoint/2010/main" val="13415131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MNIST data</a:t>
            </a:r>
            <a:r>
              <a:rPr lang="en-US" baseline="0" dirty="0" smtClean="0"/>
              <a:t> set is a large number of images of handwritten digits. </a:t>
            </a:r>
          </a:p>
          <a:p>
            <a:endParaRPr lang="en-US" baseline="0" dirty="0" smtClean="0"/>
          </a:p>
          <a:p>
            <a:r>
              <a:rPr lang="en-US" baseline="0" dirty="0" smtClean="0"/>
              <a:t>Each of the images (gray scale) are composed of 764 pixels (28 by 28). Therefore we can think of each image as a data point in R^784.</a:t>
            </a:r>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4ABACD3E-33D6-8842-A5DE-832FA4DFC58F}" type="slidenum">
              <a:rPr lang="en-US" smtClean="0"/>
              <a:t>10</a:t>
            </a:fld>
            <a:endParaRPr lang="en-US"/>
          </a:p>
        </p:txBody>
      </p:sp>
    </p:spTree>
    <p:extLst>
      <p:ext uri="{BB962C8B-B14F-4D97-AF65-F5344CB8AC3E}">
        <p14:creationId xmlns:p14="http://schemas.microsoft.com/office/powerpoint/2010/main" val="29456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923A10-4E68-FC41-8991-4436E033DC86}" type="datetimeFigureOut">
              <a:rPr lang="en-US" smtClean="0"/>
              <a:t>12/7/16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7FDBA0-F5F1-1345-92EC-E4A902E90415}" type="slidenum">
              <a:rPr lang="en-US" smtClean="0"/>
              <a:t>‹#›</a:t>
            </a:fld>
            <a:endParaRPr lang="en-US"/>
          </a:p>
        </p:txBody>
      </p:sp>
    </p:spTree>
    <p:extLst>
      <p:ext uri="{BB962C8B-B14F-4D97-AF65-F5344CB8AC3E}">
        <p14:creationId xmlns:p14="http://schemas.microsoft.com/office/powerpoint/2010/main" val="920753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923A10-4E68-FC41-8991-4436E033DC86}" type="datetimeFigureOut">
              <a:rPr lang="en-US" smtClean="0"/>
              <a:t>12/7/16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7FDBA0-F5F1-1345-92EC-E4A902E90415}" type="slidenum">
              <a:rPr lang="en-US" smtClean="0"/>
              <a:t>‹#›</a:t>
            </a:fld>
            <a:endParaRPr lang="en-US"/>
          </a:p>
        </p:txBody>
      </p:sp>
    </p:spTree>
    <p:extLst>
      <p:ext uri="{BB962C8B-B14F-4D97-AF65-F5344CB8AC3E}">
        <p14:creationId xmlns:p14="http://schemas.microsoft.com/office/powerpoint/2010/main" val="596567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923A10-4E68-FC41-8991-4436E033DC86}" type="datetimeFigureOut">
              <a:rPr lang="en-US" smtClean="0"/>
              <a:t>12/7/16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7FDBA0-F5F1-1345-92EC-E4A902E90415}" type="slidenum">
              <a:rPr lang="en-US" smtClean="0"/>
              <a:t>‹#›</a:t>
            </a:fld>
            <a:endParaRPr lang="en-US"/>
          </a:p>
        </p:txBody>
      </p:sp>
    </p:spTree>
    <p:extLst>
      <p:ext uri="{BB962C8B-B14F-4D97-AF65-F5344CB8AC3E}">
        <p14:creationId xmlns:p14="http://schemas.microsoft.com/office/powerpoint/2010/main" val="2049350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923A10-4E68-FC41-8991-4436E033DC86}" type="datetimeFigureOut">
              <a:rPr lang="en-US" smtClean="0"/>
              <a:t>12/7/16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7FDBA0-F5F1-1345-92EC-E4A902E90415}" type="slidenum">
              <a:rPr lang="en-US" smtClean="0"/>
              <a:t>‹#›</a:t>
            </a:fld>
            <a:endParaRPr lang="en-US"/>
          </a:p>
        </p:txBody>
      </p:sp>
    </p:spTree>
    <p:extLst>
      <p:ext uri="{BB962C8B-B14F-4D97-AF65-F5344CB8AC3E}">
        <p14:creationId xmlns:p14="http://schemas.microsoft.com/office/powerpoint/2010/main" val="340107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D923A10-4E68-FC41-8991-4436E033DC86}" type="datetimeFigureOut">
              <a:rPr lang="en-US" smtClean="0"/>
              <a:t>12/7/16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47FDBA0-F5F1-1345-92EC-E4A902E90415}" type="slidenum">
              <a:rPr lang="en-US" smtClean="0"/>
              <a:t>‹#›</a:t>
            </a:fld>
            <a:endParaRPr lang="en-US"/>
          </a:p>
        </p:txBody>
      </p:sp>
    </p:spTree>
    <p:extLst>
      <p:ext uri="{BB962C8B-B14F-4D97-AF65-F5344CB8AC3E}">
        <p14:creationId xmlns:p14="http://schemas.microsoft.com/office/powerpoint/2010/main" val="17335745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D923A10-4E68-FC41-8991-4436E033DC86}" type="datetimeFigureOut">
              <a:rPr lang="en-US" smtClean="0"/>
              <a:t>12/7/16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7FDBA0-F5F1-1345-92EC-E4A902E90415}" type="slidenum">
              <a:rPr lang="en-US" smtClean="0"/>
              <a:t>‹#›</a:t>
            </a:fld>
            <a:endParaRPr lang="en-US"/>
          </a:p>
        </p:txBody>
      </p:sp>
    </p:spTree>
    <p:extLst>
      <p:ext uri="{BB962C8B-B14F-4D97-AF65-F5344CB8AC3E}">
        <p14:creationId xmlns:p14="http://schemas.microsoft.com/office/powerpoint/2010/main" val="12771423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D923A10-4E68-FC41-8991-4436E033DC86}" type="datetimeFigureOut">
              <a:rPr lang="en-US" smtClean="0"/>
              <a:t>12/7/16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47FDBA0-F5F1-1345-92EC-E4A902E90415}" type="slidenum">
              <a:rPr lang="en-US" smtClean="0"/>
              <a:t>‹#›</a:t>
            </a:fld>
            <a:endParaRPr lang="en-US"/>
          </a:p>
        </p:txBody>
      </p:sp>
    </p:spTree>
    <p:extLst>
      <p:ext uri="{BB962C8B-B14F-4D97-AF65-F5344CB8AC3E}">
        <p14:creationId xmlns:p14="http://schemas.microsoft.com/office/powerpoint/2010/main" val="8321557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923A10-4E68-FC41-8991-4436E033DC86}" type="datetimeFigureOut">
              <a:rPr lang="en-US" smtClean="0"/>
              <a:t>12/7/16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47FDBA0-F5F1-1345-92EC-E4A902E90415}" type="slidenum">
              <a:rPr lang="en-US" smtClean="0"/>
              <a:t>‹#›</a:t>
            </a:fld>
            <a:endParaRPr lang="en-US"/>
          </a:p>
        </p:txBody>
      </p:sp>
    </p:spTree>
    <p:extLst>
      <p:ext uri="{BB962C8B-B14F-4D97-AF65-F5344CB8AC3E}">
        <p14:creationId xmlns:p14="http://schemas.microsoft.com/office/powerpoint/2010/main" val="1628567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923A10-4E68-FC41-8991-4436E033DC86}" type="datetimeFigureOut">
              <a:rPr lang="en-US" smtClean="0"/>
              <a:t>12/7/16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47FDBA0-F5F1-1345-92EC-E4A902E90415}" type="slidenum">
              <a:rPr lang="en-US" smtClean="0"/>
              <a:t>‹#›</a:t>
            </a:fld>
            <a:endParaRPr lang="en-US"/>
          </a:p>
        </p:txBody>
      </p:sp>
    </p:spTree>
    <p:extLst>
      <p:ext uri="{BB962C8B-B14F-4D97-AF65-F5344CB8AC3E}">
        <p14:creationId xmlns:p14="http://schemas.microsoft.com/office/powerpoint/2010/main" val="16556814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923A10-4E68-FC41-8991-4436E033DC86}" type="datetimeFigureOut">
              <a:rPr lang="en-US" smtClean="0"/>
              <a:t>12/7/16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7FDBA0-F5F1-1345-92EC-E4A902E90415}" type="slidenum">
              <a:rPr lang="en-US" smtClean="0"/>
              <a:t>‹#›</a:t>
            </a:fld>
            <a:endParaRPr lang="en-US"/>
          </a:p>
        </p:txBody>
      </p:sp>
    </p:spTree>
    <p:extLst>
      <p:ext uri="{BB962C8B-B14F-4D97-AF65-F5344CB8AC3E}">
        <p14:creationId xmlns:p14="http://schemas.microsoft.com/office/powerpoint/2010/main" val="20919109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923A10-4E68-FC41-8991-4436E033DC86}" type="datetimeFigureOut">
              <a:rPr lang="en-US" smtClean="0"/>
              <a:t>12/7/16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47FDBA0-F5F1-1345-92EC-E4A902E90415}" type="slidenum">
              <a:rPr lang="en-US" smtClean="0"/>
              <a:t>‹#›</a:t>
            </a:fld>
            <a:endParaRPr lang="en-US"/>
          </a:p>
        </p:txBody>
      </p:sp>
    </p:spTree>
    <p:extLst>
      <p:ext uri="{BB962C8B-B14F-4D97-AF65-F5344CB8AC3E}">
        <p14:creationId xmlns:p14="http://schemas.microsoft.com/office/powerpoint/2010/main" val="14454694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923A10-4E68-FC41-8991-4436E033DC86}" type="datetimeFigureOut">
              <a:rPr lang="en-US" smtClean="0"/>
              <a:t>12/7/16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47FDBA0-F5F1-1345-92EC-E4A902E90415}" type="slidenum">
              <a:rPr lang="en-US" smtClean="0"/>
              <a:t>‹#›</a:t>
            </a:fld>
            <a:endParaRPr lang="en-US"/>
          </a:p>
        </p:txBody>
      </p:sp>
    </p:spTree>
    <p:extLst>
      <p:ext uri="{BB962C8B-B14F-4D97-AF65-F5344CB8AC3E}">
        <p14:creationId xmlns:p14="http://schemas.microsoft.com/office/powerpoint/2010/main" val="17401975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hyperlink" Target="https://lvdmaaten.github.io/publications/papers/JMLR_2008.pdf" TargetMode="External"/><Relationship Id="rId6" Type="http://schemas.openxmlformats.org/officeDocument/2006/relationships/image" Target="../media/image1.png"/><Relationship Id="rId1" Type="http://schemas.microsoft.com/office/2007/relationships/media" Target="../media/media1.m4a"/><Relationship Id="rId2" Type="http://schemas.openxmlformats.org/officeDocument/2006/relationships/audio" Target="../media/media1.m4a"/></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4" Type="http://schemas.openxmlformats.org/officeDocument/2006/relationships/notesSlide" Target="../notesSlides/notesSlide8.xml"/><Relationship Id="rId5" Type="http://schemas.openxmlformats.org/officeDocument/2006/relationships/image" Target="../media/image10.png"/><Relationship Id="rId6" Type="http://schemas.openxmlformats.org/officeDocument/2006/relationships/image" Target="../media/image12.png"/><Relationship Id="rId7" Type="http://schemas.openxmlformats.org/officeDocument/2006/relationships/hyperlink" Target="https://lvdmaaten.github.io/publications/misc/Supplement_JMLR_2008.pdf" TargetMode="External"/><Relationship Id="rId8" Type="http://schemas.openxmlformats.org/officeDocument/2006/relationships/image" Target="../media/image1.png"/><Relationship Id="rId1" Type="http://schemas.microsoft.com/office/2007/relationships/media" Target="../media/media10.m4a"/><Relationship Id="rId2" Type="http://schemas.openxmlformats.org/officeDocument/2006/relationships/audio" Target="../media/media10.m4a"/></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png"/><Relationship Id="rId1" Type="http://schemas.microsoft.com/office/2007/relationships/media" Target="../media/media11.m4a"/><Relationship Id="rId2" Type="http://schemas.openxmlformats.org/officeDocument/2006/relationships/audio" Target="../media/media11.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2.png"/><Relationship Id="rId6" Type="http://schemas.openxmlformats.org/officeDocument/2006/relationships/image" Target="../media/image2.png"/><Relationship Id="rId1" Type="http://schemas.microsoft.com/office/2007/relationships/media" Target="../media/media2.m4a"/><Relationship Id="rId2" Type="http://schemas.openxmlformats.org/officeDocument/2006/relationships/audio" Target="../media/media2.m4a"/></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20.png"/><Relationship Id="rId5" Type="http://schemas.openxmlformats.org/officeDocument/2006/relationships/image" Target="../media/image1.png"/><Relationship Id="rId1" Type="http://schemas.microsoft.com/office/2007/relationships/media" Target="../media/media3.m4a"/><Relationship Id="rId2" Type="http://schemas.openxmlformats.org/officeDocument/2006/relationships/audio" Target="../media/media3.m4a"/></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3.xml"/><Relationship Id="rId5" Type="http://schemas.openxmlformats.org/officeDocument/2006/relationships/image" Target="NULL"/><Relationship Id="rId6" Type="http://schemas.openxmlformats.org/officeDocument/2006/relationships/image" Target="../media/image3.png"/><Relationship Id="rId7" Type="http://schemas.openxmlformats.org/officeDocument/2006/relationships/image" Target="../media/image1.png"/><Relationship Id="rId1" Type="http://schemas.microsoft.com/office/2007/relationships/media" Target="../media/media4.m4a"/><Relationship Id="rId2" Type="http://schemas.openxmlformats.org/officeDocument/2006/relationships/audio" Target="../media/media4.m4a"/></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4.xml"/><Relationship Id="rId5" Type="http://schemas.openxmlformats.org/officeDocument/2006/relationships/image" Target="NULL"/><Relationship Id="rId6" Type="http://schemas.openxmlformats.org/officeDocument/2006/relationships/image" Target="../media/image4.png"/><Relationship Id="rId7" Type="http://schemas.openxmlformats.org/officeDocument/2006/relationships/image" Target="../media/image1.png"/><Relationship Id="rId1" Type="http://schemas.microsoft.com/office/2007/relationships/media" Target="../media/media5.m4a"/><Relationship Id="rId2" Type="http://schemas.openxmlformats.org/officeDocument/2006/relationships/audio" Target="../media/media5.m4a"/></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50.png"/><Relationship Id="rId6" Type="http://schemas.openxmlformats.org/officeDocument/2006/relationships/image" Target="../media/image7.png"/><Relationship Id="rId7" Type="http://schemas.openxmlformats.org/officeDocument/2006/relationships/image" Target="../media/image1.png"/><Relationship Id="rId1" Type="http://schemas.microsoft.com/office/2007/relationships/media" Target="../media/media6.m4a"/><Relationship Id="rId2" Type="http://schemas.openxmlformats.org/officeDocument/2006/relationships/audio" Target="../media/media6.m4a"/></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8.png"/><Relationship Id="rId6" Type="http://schemas.openxmlformats.org/officeDocument/2006/relationships/image" Target="../media/image1.png"/><Relationship Id="rId1" Type="http://schemas.microsoft.com/office/2007/relationships/media" Target="../media/media7.m4a"/><Relationship Id="rId2" Type="http://schemas.openxmlformats.org/officeDocument/2006/relationships/audio" Target="../media/media7.m4a"/></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11.png"/><Relationship Id="rId7" Type="http://schemas.openxmlformats.org/officeDocument/2006/relationships/image" Target="../media/image1.png"/><Relationship Id="rId1" Type="http://schemas.microsoft.com/office/2007/relationships/media" Target="../media/media8.m4a"/><Relationship Id="rId2" Type="http://schemas.openxmlformats.org/officeDocument/2006/relationships/audio" Target="../media/media8.m4a"/></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7.xml"/><Relationship Id="rId5" Type="http://schemas.openxmlformats.org/officeDocument/2006/relationships/image" Target="../media/image9.png"/><Relationship Id="rId6" Type="http://schemas.openxmlformats.org/officeDocument/2006/relationships/hyperlink" Target="https://lvdmaaten.github.io/publications/papers/JMLR_2008.pdf" TargetMode="External"/><Relationship Id="rId7" Type="http://schemas.openxmlformats.org/officeDocument/2006/relationships/image" Target="../media/image1.png"/><Relationship Id="rId1" Type="http://schemas.microsoft.com/office/2007/relationships/media" Target="../media/media9.m4a"/><Relationship Id="rId2" Type="http://schemas.openxmlformats.org/officeDocument/2006/relationships/audio" Target="../media/media9.m4a"/></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400" dirty="0" smtClean="0"/>
              <a:t>t-SNE: A Technique for Dimensionality Reduction</a:t>
            </a:r>
            <a:endParaRPr lang="en-US" sz="4400" dirty="0"/>
          </a:p>
        </p:txBody>
      </p:sp>
      <p:sp>
        <p:nvSpPr>
          <p:cNvPr id="3" name="Subtitle 2"/>
          <p:cNvSpPr>
            <a:spLocks noGrp="1"/>
          </p:cNvSpPr>
          <p:nvPr>
            <p:ph type="subTitle" idx="1"/>
          </p:nvPr>
        </p:nvSpPr>
        <p:spPr/>
        <p:txBody>
          <a:bodyPr>
            <a:normAutofit fontScale="92500"/>
          </a:bodyPr>
          <a:lstStyle/>
          <a:p>
            <a:r>
              <a:rPr lang="en-US" dirty="0" smtClean="0"/>
              <a:t>Brody </a:t>
            </a:r>
            <a:r>
              <a:rPr lang="en-US" dirty="0" err="1" smtClean="0"/>
              <a:t>Kellish</a:t>
            </a:r>
            <a:r>
              <a:rPr lang="en-US" dirty="0" smtClean="0"/>
              <a:t>, Joe </a:t>
            </a:r>
            <a:r>
              <a:rPr lang="en-US" dirty="0" err="1" smtClean="0"/>
              <a:t>Timko</a:t>
            </a:r>
            <a:r>
              <a:rPr lang="en-US" dirty="0" smtClean="0"/>
              <a:t>, Nicholas von </a:t>
            </a:r>
            <a:r>
              <a:rPr lang="en-US" dirty="0" err="1" smtClean="0"/>
              <a:t>Turkovich</a:t>
            </a:r>
            <a:endParaRPr lang="en-US" dirty="0" smtClean="0"/>
          </a:p>
          <a:p>
            <a:endParaRPr lang="en-US" dirty="0"/>
          </a:p>
          <a:p>
            <a:r>
              <a:rPr lang="en-US" i="1" dirty="0" smtClean="0"/>
              <a:t>Presentation based on the work of Laurens van der </a:t>
            </a:r>
            <a:r>
              <a:rPr lang="en-US" i="1" dirty="0" err="1" smtClean="0"/>
              <a:t>Maaten</a:t>
            </a:r>
            <a:r>
              <a:rPr lang="en-US" i="1" dirty="0" smtClean="0"/>
              <a:t> and Geoffrey Hinton (</a:t>
            </a:r>
            <a:r>
              <a:rPr lang="en-US" i="1" dirty="0" smtClean="0">
                <a:hlinkClick r:id="rId5"/>
              </a:rPr>
              <a:t>https://lvdmaaten.github.io/publications/papers/JMLR_2008.pdf</a:t>
            </a:r>
            <a:r>
              <a:rPr lang="en-US" i="1" dirty="0" smtClean="0"/>
              <a:t>)</a:t>
            </a:r>
            <a:endParaRPr lang="en-US" i="1" dirty="0"/>
          </a:p>
        </p:txBody>
      </p:sp>
      <p:pic>
        <p:nvPicPr>
          <p:cNvPr id="6"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086181656"/>
      </p:ext>
    </p:extLst>
  </p:cSld>
  <p:clrMapOvr>
    <a:masterClrMapping/>
  </p:clrMapOvr>
  <mc:AlternateContent xmlns:mc="http://schemas.openxmlformats.org/markup-compatibility/2006" xmlns:p14="http://schemas.microsoft.com/office/powerpoint/2010/main">
    <mc:Choice Requires="p14">
      <p:transition spd="slow" p14:dur="2000" advTm="8849"/>
    </mc:Choice>
    <mc:Fallback xmlns="">
      <p:transition spd="slow" advTm="8849"/>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605"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Performance on Data (MNIST)</a:t>
            </a:r>
            <a:br>
              <a:rPr lang="en-US" dirty="0" smtClean="0"/>
            </a:br>
            <a:endParaRPr lang="en-US" dirty="0"/>
          </a:p>
        </p:txBody>
      </p:sp>
      <p:sp>
        <p:nvSpPr>
          <p:cNvPr id="14" name="Text Placeholder 13"/>
          <p:cNvSpPr>
            <a:spLocks noGrp="1"/>
          </p:cNvSpPr>
          <p:nvPr>
            <p:ph type="body" idx="1"/>
          </p:nvPr>
        </p:nvSpPr>
        <p:spPr>
          <a:xfrm>
            <a:off x="839788" y="1320353"/>
            <a:ext cx="5157787" cy="823912"/>
          </a:xfrm>
        </p:spPr>
        <p:txBody>
          <a:bodyPr/>
          <a:lstStyle/>
          <a:p>
            <a:pPr algn="ctr"/>
            <a:r>
              <a:rPr lang="en-US" dirty="0" smtClean="0"/>
              <a:t>SNE</a:t>
            </a:r>
            <a:endParaRPr lang="en-US" dirty="0"/>
          </a:p>
        </p:txBody>
      </p:sp>
      <p:pic>
        <p:nvPicPr>
          <p:cNvPr id="12" name="Content Placeholder 11"/>
          <p:cNvPicPr>
            <a:picLocks noGrp="1" noChangeAspect="1"/>
          </p:cNvPicPr>
          <p:nvPr>
            <p:ph sz="half" idx="2"/>
          </p:nvPr>
        </p:nvPicPr>
        <p:blipFill>
          <a:blip r:embed="rId5">
            <a:extLst>
              <a:ext uri="{28A0092B-C50C-407E-A947-70E740481C1C}">
                <a14:useLocalDpi xmlns:a14="http://schemas.microsoft.com/office/drawing/2010/main" val="0"/>
              </a:ext>
            </a:extLst>
          </a:blip>
          <a:stretch>
            <a:fillRect/>
          </a:stretch>
        </p:blipFill>
        <p:spPr>
          <a:xfrm>
            <a:off x="1518113" y="2144265"/>
            <a:ext cx="3903187" cy="3895725"/>
          </a:xfrm>
        </p:spPr>
      </p:pic>
      <p:sp>
        <p:nvSpPr>
          <p:cNvPr id="15" name="Text Placeholder 14"/>
          <p:cNvSpPr>
            <a:spLocks noGrp="1"/>
          </p:cNvSpPr>
          <p:nvPr>
            <p:ph type="body" sz="quarter" idx="3"/>
          </p:nvPr>
        </p:nvSpPr>
        <p:spPr>
          <a:xfrm>
            <a:off x="6172200" y="1320353"/>
            <a:ext cx="5183188" cy="823912"/>
          </a:xfrm>
        </p:spPr>
        <p:txBody>
          <a:bodyPr/>
          <a:lstStyle/>
          <a:p>
            <a:pPr algn="ctr"/>
            <a:r>
              <a:rPr lang="en-US" dirty="0" smtClean="0"/>
              <a:t>t-SNE</a:t>
            </a:r>
            <a:endParaRPr lang="en-US" dirty="0"/>
          </a:p>
        </p:txBody>
      </p:sp>
      <p:pic>
        <p:nvPicPr>
          <p:cNvPr id="13" name="Content Placeholder 12"/>
          <p:cNvPicPr>
            <a:picLocks noGrp="1" noChangeAspect="1"/>
          </p:cNvPicPr>
          <p:nvPr>
            <p:ph sz="quarter" idx="4"/>
          </p:nvPr>
        </p:nvPicPr>
        <p:blipFill>
          <a:blip r:embed="rId6">
            <a:extLst>
              <a:ext uri="{28A0092B-C50C-407E-A947-70E740481C1C}">
                <a14:useLocalDpi xmlns:a14="http://schemas.microsoft.com/office/drawing/2010/main" val="0"/>
              </a:ext>
            </a:extLst>
          </a:blip>
          <a:stretch>
            <a:fillRect/>
          </a:stretch>
        </p:blipFill>
        <p:spPr>
          <a:xfrm>
            <a:off x="6553949" y="2144265"/>
            <a:ext cx="4050900" cy="3895725"/>
          </a:xfrm>
        </p:spPr>
      </p:pic>
      <p:sp>
        <p:nvSpPr>
          <p:cNvPr id="16" name="TextBox 15"/>
          <p:cNvSpPr txBox="1"/>
          <p:nvPr/>
        </p:nvSpPr>
        <p:spPr>
          <a:xfrm>
            <a:off x="1311715" y="6039990"/>
            <a:ext cx="4104444" cy="738664"/>
          </a:xfrm>
          <a:prstGeom prst="rect">
            <a:avLst/>
          </a:prstGeom>
          <a:noFill/>
        </p:spPr>
        <p:txBody>
          <a:bodyPr wrap="square" rtlCol="0">
            <a:spAutoFit/>
          </a:bodyPr>
          <a:lstStyle/>
          <a:p>
            <a:r>
              <a:rPr lang="en-US" sz="1400" dirty="0" smtClean="0"/>
              <a:t>Figure 3: Clusters of MNIST Images </a:t>
            </a:r>
            <a:r>
              <a:rPr lang="en-US" sz="1400" dirty="0"/>
              <a:t>by SNE (</a:t>
            </a:r>
            <a:r>
              <a:rPr lang="en-US" sz="1400" dirty="0">
                <a:hlinkClick r:id="rId7"/>
              </a:rPr>
              <a:t>https://</a:t>
            </a:r>
            <a:r>
              <a:rPr lang="en-US" sz="1400" dirty="0" smtClean="0">
                <a:hlinkClick r:id="rId7"/>
              </a:rPr>
              <a:t>lvdmaaten.github.io/publications/misc/Supplement_JMLR_2008.pdf</a:t>
            </a:r>
            <a:r>
              <a:rPr lang="en-US" sz="1400" dirty="0" smtClean="0"/>
              <a:t> )</a:t>
            </a:r>
            <a:endParaRPr lang="en-US" sz="1400" dirty="0"/>
          </a:p>
        </p:txBody>
      </p:sp>
      <p:sp>
        <p:nvSpPr>
          <p:cNvPr id="17" name="TextBox 16"/>
          <p:cNvSpPr txBox="1"/>
          <p:nvPr/>
        </p:nvSpPr>
        <p:spPr>
          <a:xfrm>
            <a:off x="6753617" y="6039990"/>
            <a:ext cx="4104444" cy="738664"/>
          </a:xfrm>
          <a:prstGeom prst="rect">
            <a:avLst/>
          </a:prstGeom>
          <a:noFill/>
        </p:spPr>
        <p:txBody>
          <a:bodyPr wrap="square" rtlCol="0">
            <a:spAutoFit/>
          </a:bodyPr>
          <a:lstStyle/>
          <a:p>
            <a:r>
              <a:rPr lang="en-US" sz="1400" dirty="0" smtClean="0"/>
              <a:t>Figure 4: Clusters of MNIST Images </a:t>
            </a:r>
            <a:r>
              <a:rPr lang="en-US" sz="1400" dirty="0"/>
              <a:t>by </a:t>
            </a:r>
            <a:r>
              <a:rPr lang="en-US" sz="1400" dirty="0" smtClean="0"/>
              <a:t>t-SNE </a:t>
            </a:r>
            <a:r>
              <a:rPr lang="en-US" sz="1400" dirty="0"/>
              <a:t>(</a:t>
            </a:r>
            <a:r>
              <a:rPr lang="en-US" sz="1400" dirty="0">
                <a:hlinkClick r:id="rId7"/>
              </a:rPr>
              <a:t>https://</a:t>
            </a:r>
            <a:r>
              <a:rPr lang="en-US" sz="1400" dirty="0" smtClean="0">
                <a:hlinkClick r:id="rId7"/>
              </a:rPr>
              <a:t>lvdmaaten.github.io/publications/misc/Supplement_JMLR_2008.pdf</a:t>
            </a:r>
            <a:r>
              <a:rPr lang="en-US" sz="1400" dirty="0" smtClean="0"/>
              <a:t> )</a:t>
            </a:r>
            <a:endParaRPr lang="en-US" sz="1400"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8895816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530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Pitfalls</a:t>
            </a:r>
            <a:endParaRPr lang="en-US" dirty="0"/>
          </a:p>
        </p:txBody>
      </p:sp>
      <p:sp>
        <p:nvSpPr>
          <p:cNvPr id="4" name="TextBox 3"/>
          <p:cNvSpPr txBox="1"/>
          <p:nvPr/>
        </p:nvSpPr>
        <p:spPr>
          <a:xfrm>
            <a:off x="838200" y="1995488"/>
            <a:ext cx="10783957" cy="3754874"/>
          </a:xfrm>
          <a:prstGeom prst="rect">
            <a:avLst/>
          </a:prstGeom>
          <a:noFill/>
        </p:spPr>
        <p:txBody>
          <a:bodyPr wrap="square" rtlCol="0">
            <a:spAutoFit/>
          </a:bodyPr>
          <a:lstStyle/>
          <a:p>
            <a:r>
              <a:rPr lang="en-US" sz="2200" dirty="0"/>
              <a:t>	</a:t>
            </a:r>
            <a:r>
              <a:rPr lang="en-US" sz="2200" dirty="0" smtClean="0"/>
              <a:t>Variability of results due to random initial mapping</a:t>
            </a:r>
          </a:p>
          <a:p>
            <a:endParaRPr lang="en-US" sz="2200" dirty="0" smtClean="0"/>
          </a:p>
          <a:p>
            <a:endParaRPr lang="en-US" sz="2200" dirty="0" smtClean="0"/>
          </a:p>
          <a:p>
            <a:r>
              <a:rPr lang="en-US" sz="2200" dirty="0"/>
              <a:t>	</a:t>
            </a:r>
            <a:endParaRPr lang="en-US" sz="2200" dirty="0" smtClean="0"/>
          </a:p>
          <a:p>
            <a:r>
              <a:rPr lang="en-US" sz="2200" dirty="0"/>
              <a:t>	</a:t>
            </a:r>
            <a:r>
              <a:rPr lang="en-US" sz="2200" dirty="0" smtClean="0"/>
              <a:t>Focus on local structure hurts performance on data with high intrinsic dimensionality</a:t>
            </a:r>
          </a:p>
          <a:p>
            <a:endParaRPr lang="en-US" sz="2200" dirty="0" smtClean="0"/>
          </a:p>
          <a:p>
            <a:endParaRPr lang="en-US" sz="2200" dirty="0"/>
          </a:p>
          <a:p>
            <a:endParaRPr lang="en-US" sz="2200" dirty="0"/>
          </a:p>
          <a:p>
            <a:r>
              <a:rPr lang="en-US" sz="2200" dirty="0" smtClean="0"/>
              <a:t>	For </a:t>
            </a:r>
            <a:r>
              <a:rPr lang="en-US" sz="2200" i="1" dirty="0" smtClean="0"/>
              <a:t>d &gt;&gt; 3, </a:t>
            </a:r>
            <a:r>
              <a:rPr lang="en-US" sz="2200" dirty="0" smtClean="0"/>
              <a:t>heavy tails on Student-t may hinder preservation of local structure	</a:t>
            </a:r>
          </a:p>
          <a:p>
            <a:r>
              <a:rPr lang="en-US" sz="2200" dirty="0"/>
              <a:t>	</a:t>
            </a:r>
            <a:endParaRPr lang="en-US" sz="2200" dirty="0" smtClean="0"/>
          </a:p>
          <a:p>
            <a:endParaRPr lang="en-US" dirty="0" smtClean="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0041829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311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Problem: Dimensionality Reduction</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690687"/>
                <a:ext cx="10515600" cy="5001057"/>
              </a:xfrm>
            </p:spPr>
            <p:txBody>
              <a:bodyPr>
                <a:normAutofit fontScale="92500" lnSpcReduction="20000"/>
              </a:bodyPr>
              <a:lstStyle/>
              <a:p>
                <a:pPr marL="0" indent="0">
                  <a:buNone/>
                </a:pPr>
                <a:r>
                  <a:rPr lang="en-US" b="1" dirty="0" smtClean="0"/>
                  <a:t>Goal</a:t>
                </a:r>
                <a:r>
                  <a:rPr lang="en-US" dirty="0" smtClean="0"/>
                  <a:t>:	Represent </a:t>
                </a:r>
                <a:r>
                  <a:rPr lang="en-US" dirty="0"/>
                  <a:t>a set of </a:t>
                </a:r>
                <a14:m>
                  <m:oMath xmlns:m="http://schemas.openxmlformats.org/officeDocument/2006/math">
                    <m:r>
                      <a:rPr lang="en-US" b="0" i="1" smtClean="0">
                        <a:latin typeface="Cambria Math" charset="0"/>
                      </a:rPr>
                      <m:t>𝑛</m:t>
                    </m:r>
                  </m:oMath>
                </a14:m>
                <a:r>
                  <a:rPr lang="en-US" dirty="0" smtClean="0"/>
                  <a:t> </a:t>
                </a:r>
                <a:r>
                  <a:rPr lang="en-US" dirty="0"/>
                  <a:t>data points i</a:t>
                </a:r>
                <a14:m>
                  <m:oMath xmlns:m="http://schemas.openxmlformats.org/officeDocument/2006/math">
                    <m:r>
                      <m:rPr>
                        <m:sty m:val="p"/>
                      </m:rPr>
                      <a:rPr lang="en-US">
                        <a:latin typeface="Cambria Math" charset="0"/>
                      </a:rPr>
                      <m:t>n</m:t>
                    </m:r>
                    <m:r>
                      <a:rPr lang="en-US">
                        <a:latin typeface="Cambria Math" charset="0"/>
                      </a:rPr>
                      <m:t> </m:t>
                    </m:r>
                    <m:r>
                      <m:rPr>
                        <m:sty m:val="p"/>
                      </m:rPr>
                      <a:rPr lang="en-US" b="0" i="0" smtClean="0">
                        <a:latin typeface="Cambria Math" charset="0"/>
                      </a:rPr>
                      <m:t>D</m:t>
                    </m:r>
                  </m:oMath>
                </a14:m>
                <a:r>
                  <a:rPr lang="en-US" dirty="0" smtClean="0"/>
                  <a:t> </a:t>
                </a:r>
                <a:r>
                  <a:rPr lang="en-US" dirty="0"/>
                  <a:t>variables with a set of </a:t>
                </a:r>
                <a14:m>
                  <m:oMath xmlns:m="http://schemas.openxmlformats.org/officeDocument/2006/math">
                    <m:r>
                      <a:rPr lang="en-US" b="0" i="1" smtClean="0">
                        <a:latin typeface="Cambria Math" charset="0"/>
                      </a:rPr>
                      <m:t>𝑛</m:t>
                    </m:r>
                  </m:oMath>
                </a14:m>
                <a:r>
                  <a:rPr lang="en-US" dirty="0" smtClean="0"/>
                  <a:t> </a:t>
                </a:r>
                <a:r>
                  <a:rPr lang="en-US" dirty="0"/>
                  <a:t>data </a:t>
                </a:r>
                <a:r>
                  <a:rPr lang="en-US" dirty="0" smtClean="0"/>
                  <a:t>	points </a:t>
                </a:r>
                <a:r>
                  <a:rPr lang="en-US" dirty="0"/>
                  <a:t>in </a:t>
                </a:r>
                <a14:m>
                  <m:oMath xmlns:m="http://schemas.openxmlformats.org/officeDocument/2006/math">
                    <m:r>
                      <a:rPr lang="en-US" b="0" i="1" smtClean="0">
                        <a:latin typeface="Cambria Math" charset="0"/>
                      </a:rPr>
                      <m:t>𝑑</m:t>
                    </m:r>
                  </m:oMath>
                </a14:m>
                <a:r>
                  <a:rPr lang="en-US" dirty="0" smtClean="0"/>
                  <a:t> </a:t>
                </a:r>
                <a:r>
                  <a:rPr lang="en-US" dirty="0"/>
                  <a:t>variables, where </a:t>
                </a:r>
                <a14:m>
                  <m:oMath xmlns:m="http://schemas.openxmlformats.org/officeDocument/2006/math">
                    <m:r>
                      <m:rPr>
                        <m:sty m:val="p"/>
                      </m:rPr>
                      <a:rPr lang="en-US" b="0" i="0" smtClean="0">
                        <a:latin typeface="Cambria Math" charset="0"/>
                      </a:rPr>
                      <m:t>d</m:t>
                    </m:r>
                    <m:r>
                      <a:rPr lang="en-US" b="0" i="0" smtClean="0">
                        <a:latin typeface="Cambria Math" charset="0"/>
                      </a:rPr>
                      <m:t>&lt;&lt;</m:t>
                    </m:r>
                    <m:r>
                      <m:rPr>
                        <m:sty m:val="p"/>
                      </m:rPr>
                      <a:rPr lang="en-US" b="0" i="0" smtClean="0">
                        <a:latin typeface="Cambria Math" charset="0"/>
                      </a:rPr>
                      <m:t>D</m:t>
                    </m:r>
                  </m:oMath>
                </a14:m>
                <a:endParaRPr lang="en-US" dirty="0"/>
              </a:p>
              <a:p>
                <a:pPr marL="457200" lvl="1" indent="0">
                  <a:buNone/>
                </a:pPr>
                <a:endParaRPr lang="en-US" dirty="0" smtClean="0"/>
              </a:p>
              <a:p>
                <a:pPr marL="457200" lvl="1" indent="0">
                  <a:buNone/>
                </a:pPr>
                <a:endParaRPr lang="en-US" dirty="0" smtClean="0"/>
              </a:p>
              <a:p>
                <a:pPr marL="914400" lvl="2" indent="0">
                  <a:buNone/>
                </a:pPr>
                <a:r>
                  <a:rPr lang="en-US" dirty="0"/>
                  <a:t>Fix integers </a:t>
                </a:r>
                <a14:m>
                  <m:oMath xmlns:m="http://schemas.openxmlformats.org/officeDocument/2006/math">
                    <m:r>
                      <a:rPr lang="en-US" i="1">
                        <a:latin typeface="Cambria Math" charset="0"/>
                      </a:rPr>
                      <m:t>𝐷</m:t>
                    </m:r>
                    <m:r>
                      <a:rPr lang="en-US">
                        <a:latin typeface="Cambria Math" charset="0"/>
                      </a:rPr>
                      <m:t>, </m:t>
                    </m:r>
                    <m:r>
                      <a:rPr lang="en-US" i="1">
                        <a:latin typeface="Cambria Math" charset="0"/>
                      </a:rPr>
                      <m:t>𝑑</m:t>
                    </m:r>
                    <m:r>
                      <a:rPr lang="en-US" i="1">
                        <a:latin typeface="Cambria Math" charset="0"/>
                      </a:rPr>
                      <m:t>&gt;0</m:t>
                    </m:r>
                  </m:oMath>
                </a14:m>
                <a:r>
                  <a:rPr lang="en-US" dirty="0"/>
                  <a:t>, such that </a:t>
                </a:r>
                <a14:m>
                  <m:oMath xmlns:m="http://schemas.openxmlformats.org/officeDocument/2006/math">
                    <m:r>
                      <a:rPr lang="en-US" i="1">
                        <a:latin typeface="Cambria Math" charset="0"/>
                      </a:rPr>
                      <m:t>𝑑</m:t>
                    </m:r>
                    <m:r>
                      <a:rPr lang="en-US" i="1">
                        <a:latin typeface="Cambria Math" charset="0"/>
                      </a:rPr>
                      <m:t>≪</m:t>
                    </m:r>
                    <m:r>
                      <a:rPr lang="en-US" i="1">
                        <a:latin typeface="Cambria Math" charset="0"/>
                      </a:rPr>
                      <m:t>𝐷</m:t>
                    </m:r>
                  </m:oMath>
                </a14:m>
                <a:r>
                  <a:rPr lang="en-US" dirty="0"/>
                  <a:t>. </a:t>
                </a:r>
              </a:p>
              <a:p>
                <a:pPr lvl="2"/>
                <a:endParaRPr lang="en-US" dirty="0"/>
              </a:p>
              <a:p>
                <a:pPr marL="914400" lvl="2" indent="0">
                  <a:buNone/>
                </a:pPr>
                <a:r>
                  <a:rPr lang="en-US" b="1" i="1" dirty="0"/>
                  <a:t>Given</a:t>
                </a:r>
                <a:r>
                  <a:rPr lang="en-US" dirty="0"/>
                  <a:t>: 		</a:t>
                </a:r>
                <a14:m>
                  <m:oMath xmlns:m="http://schemas.openxmlformats.org/officeDocument/2006/math">
                    <m:sSub>
                      <m:sSubPr>
                        <m:ctrlPr>
                          <a:rPr lang="en-US" b="1" i="1">
                            <a:latin typeface="Cambria Math" charset="0"/>
                          </a:rPr>
                        </m:ctrlPr>
                      </m:sSubPr>
                      <m:e>
                        <m:r>
                          <a:rPr lang="en-US" b="1">
                            <a:latin typeface="Cambria Math" charset="0"/>
                          </a:rPr>
                          <m:t>𝐱</m:t>
                        </m:r>
                      </m:e>
                      <m:sub>
                        <m:r>
                          <a:rPr lang="en-US" b="1">
                            <a:latin typeface="Cambria Math" charset="0"/>
                          </a:rPr>
                          <m:t>𝟏</m:t>
                        </m:r>
                      </m:sub>
                    </m:sSub>
                    <m:r>
                      <a:rPr lang="en-US">
                        <a:latin typeface="Cambria Math" charset="0"/>
                      </a:rPr>
                      <m:t>,</m:t>
                    </m:r>
                    <m:r>
                      <a:rPr lang="en-US" i="1">
                        <a:latin typeface="Cambria Math" charset="0"/>
                      </a:rPr>
                      <m:t>…, </m:t>
                    </m:r>
                    <m:sSub>
                      <m:sSubPr>
                        <m:ctrlPr>
                          <a:rPr lang="en-US" b="1" i="1">
                            <a:latin typeface="Cambria Math" charset="0"/>
                          </a:rPr>
                        </m:ctrlPr>
                      </m:sSubPr>
                      <m:e>
                        <m:r>
                          <a:rPr lang="en-US" b="1" i="1">
                            <a:latin typeface="Cambria Math" charset="0"/>
                          </a:rPr>
                          <m:t>𝒙</m:t>
                        </m:r>
                      </m:e>
                      <m:sub>
                        <m:r>
                          <a:rPr lang="en-US" b="1" i="1">
                            <a:latin typeface="Cambria Math" charset="0"/>
                          </a:rPr>
                          <m:t>𝒏</m:t>
                        </m:r>
                      </m:sub>
                    </m:sSub>
                    <m:r>
                      <a:rPr lang="en-US" i="1">
                        <a:latin typeface="Cambria Math" charset="0"/>
                      </a:rPr>
                      <m:t>∈</m:t>
                    </m:r>
                    <m:sSup>
                      <m:sSupPr>
                        <m:ctrlPr>
                          <a:rPr lang="en-US" i="1">
                            <a:latin typeface="Cambria Math" charset="0"/>
                          </a:rPr>
                        </m:ctrlPr>
                      </m:sSupPr>
                      <m:e>
                        <m:r>
                          <a:rPr lang="en-US" i="1">
                            <a:latin typeface="Cambria Math" charset="0"/>
                          </a:rPr>
                          <m:t>ℝ</m:t>
                        </m:r>
                      </m:e>
                      <m:sup>
                        <m:r>
                          <a:rPr lang="en-US" i="1">
                            <a:latin typeface="Cambria Math" charset="0"/>
                          </a:rPr>
                          <m:t>𝐷</m:t>
                        </m:r>
                      </m:sup>
                    </m:sSup>
                  </m:oMath>
                </a14:m>
                <a:r>
                  <a:rPr lang="en-US" dirty="0"/>
                  <a:t> </a:t>
                </a:r>
              </a:p>
              <a:p>
                <a:pPr marL="914400" lvl="2" indent="0">
                  <a:buNone/>
                </a:pPr>
                <a:endParaRPr lang="en-US" dirty="0"/>
              </a:p>
              <a:p>
                <a:pPr marL="914400" lvl="2" indent="0">
                  <a:buNone/>
                </a:pPr>
                <a:r>
                  <a:rPr lang="en-US" b="1" i="1" dirty="0"/>
                  <a:t>Goal</a:t>
                </a:r>
                <a:r>
                  <a:rPr lang="en-US" dirty="0"/>
                  <a:t>: 		Find map </a:t>
                </a:r>
                <a14:m>
                  <m:oMath xmlns:m="http://schemas.openxmlformats.org/officeDocument/2006/math">
                    <m:r>
                      <a:rPr lang="en-US" i="1">
                        <a:latin typeface="Cambria Math" charset="0"/>
                      </a:rPr>
                      <m:t>𝐹</m:t>
                    </m:r>
                    <m:r>
                      <a:rPr lang="en-US" i="1">
                        <a:latin typeface="Cambria Math" charset="0"/>
                      </a:rPr>
                      <m:t>:</m:t>
                    </m:r>
                    <m:sSup>
                      <m:sSupPr>
                        <m:ctrlPr>
                          <a:rPr lang="en-US" i="1">
                            <a:latin typeface="Cambria Math" charset="0"/>
                          </a:rPr>
                        </m:ctrlPr>
                      </m:sSupPr>
                      <m:e>
                        <m:r>
                          <a:rPr lang="en-US" i="1">
                            <a:latin typeface="Cambria Math" charset="0"/>
                          </a:rPr>
                          <m:t>ℝ</m:t>
                        </m:r>
                      </m:e>
                      <m:sup>
                        <m:r>
                          <a:rPr lang="en-US" i="1">
                            <a:latin typeface="Cambria Math" charset="0"/>
                          </a:rPr>
                          <m:t>𝐷</m:t>
                        </m:r>
                      </m:sup>
                    </m:sSup>
                    <m:r>
                      <a:rPr lang="en-US" i="1">
                        <a:latin typeface="Cambria Math" charset="0"/>
                      </a:rPr>
                      <m:t>→</m:t>
                    </m:r>
                    <m:sSup>
                      <m:sSupPr>
                        <m:ctrlPr>
                          <a:rPr lang="en-US" i="1">
                            <a:latin typeface="Cambria Math" charset="0"/>
                          </a:rPr>
                        </m:ctrlPr>
                      </m:sSupPr>
                      <m:e>
                        <m:r>
                          <a:rPr lang="en-US" i="1">
                            <a:latin typeface="Cambria Math" charset="0"/>
                          </a:rPr>
                          <m:t>ℝ</m:t>
                        </m:r>
                      </m:e>
                      <m:sup>
                        <m:r>
                          <a:rPr lang="en-US" i="1">
                            <a:latin typeface="Cambria Math" charset="0"/>
                          </a:rPr>
                          <m:t>𝑑</m:t>
                        </m:r>
                      </m:sup>
                    </m:sSup>
                    <m:r>
                      <a:rPr lang="en-US" i="1">
                        <a:latin typeface="Cambria Math" charset="0"/>
                      </a:rPr>
                      <m:t>,  </m:t>
                    </m:r>
                    <m:r>
                      <a:rPr lang="en-US" i="1">
                        <a:latin typeface="Cambria Math" charset="0"/>
                      </a:rPr>
                      <m:t>𝑑</m:t>
                    </m:r>
                    <m:r>
                      <a:rPr lang="en-US" i="1">
                        <a:latin typeface="Cambria Math" charset="0"/>
                      </a:rPr>
                      <m:t>≪</m:t>
                    </m:r>
                    <m:r>
                      <a:rPr lang="en-US" i="1">
                        <a:latin typeface="Cambria Math" charset="0"/>
                      </a:rPr>
                      <m:t>𝐷</m:t>
                    </m:r>
                  </m:oMath>
                </a14:m>
                <a:r>
                  <a:rPr lang="en-US" i="1" dirty="0">
                    <a:latin typeface="Cambria Math" charset="0"/>
                  </a:rPr>
                  <a:t> </a:t>
                </a:r>
                <a:r>
                  <a:rPr lang="en-US" dirty="0">
                    <a:latin typeface="Cambria Math" charset="0"/>
                  </a:rPr>
                  <a:t>such that the embedding preserves the </a:t>
                </a:r>
              </a:p>
              <a:p>
                <a:pPr marL="914400" lvl="2" indent="0">
                  <a:buNone/>
                </a:pPr>
                <a:r>
                  <a:rPr lang="en-US" dirty="0">
                    <a:latin typeface="Cambria Math" charset="0"/>
                  </a:rPr>
                  <a:t>		“structure” of the original data</a:t>
                </a:r>
                <a:r>
                  <a:rPr lang="en-US" i="1" dirty="0">
                    <a:latin typeface="Cambria Math" charset="0"/>
                  </a:rPr>
                  <a:t>.</a:t>
                </a:r>
              </a:p>
              <a:p>
                <a:pPr marL="914400" lvl="2" indent="0">
                  <a:buNone/>
                </a:pPr>
                <a:endParaRPr lang="en-US" b="1" i="1" dirty="0">
                  <a:latin typeface="Cambria Math" charset="0"/>
                </a:endParaRPr>
              </a:p>
              <a:p>
                <a:pPr marL="914400" lvl="2" indent="0">
                  <a:buNone/>
                </a:pPr>
                <a:r>
                  <a:rPr lang="en-US" b="1" i="1" dirty="0"/>
                  <a:t>Result</a:t>
                </a:r>
                <a:r>
                  <a:rPr lang="en-US" dirty="0"/>
                  <a:t>:		E</a:t>
                </a:r>
                <a14:m>
                  <m:oMath xmlns:m="http://schemas.openxmlformats.org/officeDocument/2006/math">
                    <m:r>
                      <m:rPr>
                        <m:sty m:val="p"/>
                      </m:rPr>
                      <a:rPr lang="en-US">
                        <a:latin typeface="Cambria Math" charset="0"/>
                      </a:rPr>
                      <m:t>mbedding</m:t>
                    </m:r>
                    <m:r>
                      <a:rPr lang="en-US">
                        <a:latin typeface="Cambria Math" charset="0"/>
                      </a:rPr>
                      <m:t> </m:t>
                    </m:r>
                    <m:sSub>
                      <m:sSubPr>
                        <m:ctrlPr>
                          <a:rPr lang="en-US" b="1" i="1">
                            <a:latin typeface="Cambria Math" charset="0"/>
                          </a:rPr>
                        </m:ctrlPr>
                      </m:sSubPr>
                      <m:e>
                        <m:r>
                          <a:rPr lang="en-US" b="1" i="1">
                            <a:latin typeface="Cambria Math" charset="0"/>
                          </a:rPr>
                          <m:t>𝒚</m:t>
                        </m:r>
                      </m:e>
                      <m:sub>
                        <m:r>
                          <a:rPr lang="en-US" b="1" i="1">
                            <a:latin typeface="Cambria Math" charset="0"/>
                          </a:rPr>
                          <m:t>𝟏</m:t>
                        </m:r>
                      </m:sub>
                    </m:sSub>
                    <m:r>
                      <a:rPr lang="en-US" i="1">
                        <a:latin typeface="Cambria Math" charset="0"/>
                      </a:rPr>
                      <m:t>,…,</m:t>
                    </m:r>
                    <m:sSub>
                      <m:sSubPr>
                        <m:ctrlPr>
                          <a:rPr lang="en-US" b="1" i="1">
                            <a:latin typeface="Cambria Math" charset="0"/>
                          </a:rPr>
                        </m:ctrlPr>
                      </m:sSubPr>
                      <m:e>
                        <m:r>
                          <a:rPr lang="en-US" b="1" i="1">
                            <a:latin typeface="Cambria Math" charset="0"/>
                          </a:rPr>
                          <m:t>𝒚</m:t>
                        </m:r>
                      </m:e>
                      <m:sub>
                        <m:r>
                          <a:rPr lang="en-US" b="1" i="1">
                            <a:latin typeface="Cambria Math" charset="0"/>
                          </a:rPr>
                          <m:t>𝒏</m:t>
                        </m:r>
                      </m:sub>
                    </m:sSub>
                    <m:r>
                      <a:rPr lang="en-US" i="1">
                        <a:latin typeface="Cambria Math" charset="0"/>
                      </a:rPr>
                      <m:t>∈</m:t>
                    </m:r>
                    <m:sSup>
                      <m:sSupPr>
                        <m:ctrlPr>
                          <a:rPr lang="en-US" i="1">
                            <a:latin typeface="Cambria Math" charset="0"/>
                          </a:rPr>
                        </m:ctrlPr>
                      </m:sSupPr>
                      <m:e>
                        <m:r>
                          <a:rPr lang="en-US" i="1">
                            <a:latin typeface="Cambria Math" charset="0"/>
                          </a:rPr>
                          <m:t>ℝ</m:t>
                        </m:r>
                      </m:e>
                      <m:sup>
                        <m:r>
                          <a:rPr lang="en-US" i="1">
                            <a:latin typeface="Cambria Math" charset="0"/>
                          </a:rPr>
                          <m:t>𝑑</m:t>
                        </m:r>
                      </m:sup>
                    </m:sSup>
                  </m:oMath>
                </a14:m>
                <a:endParaRPr lang="en-US" dirty="0"/>
              </a:p>
              <a:p>
                <a:pPr marL="457200" lvl="1" indent="0">
                  <a:buNone/>
                </a:pPr>
                <a:endParaRPr lang="en-US" dirty="0"/>
              </a:p>
              <a:p>
                <a:pPr marL="0" indent="0">
                  <a:buNone/>
                </a:pPr>
                <a:endParaRPr lang="en-US" b="1" dirty="0" smtClean="0"/>
              </a:p>
              <a:p>
                <a:pPr marL="0" indent="0">
                  <a:buNone/>
                </a:pPr>
                <a:r>
                  <a:rPr lang="en-US" b="1" dirty="0" smtClean="0"/>
                  <a:t>Why</a:t>
                </a:r>
                <a:r>
                  <a:rPr lang="en-US" dirty="0"/>
                  <a:t>?</a:t>
                </a:r>
              </a:p>
              <a:p>
                <a:pPr marL="457200" lvl="1" indent="0">
                  <a:buNone/>
                </a:pPr>
                <a:r>
                  <a:rPr lang="en-US" dirty="0" smtClean="0"/>
                  <a:t>Visualizing naturally high-dimensional data, feature selection for machine learning</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690687"/>
                <a:ext cx="10515600" cy="5001057"/>
              </a:xfrm>
              <a:blipFill rotWithShape="0">
                <a:blip r:embed="rId5"/>
                <a:stretch>
                  <a:fillRect l="-1043" t="-3045"/>
                </a:stretch>
              </a:blipFill>
            </p:spPr>
            <p:txBody>
              <a:bodyPr/>
              <a:lstStyle/>
              <a:p>
                <a:r>
                  <a:rPr lang="en-US">
                    <a:noFill/>
                  </a:rPr>
                  <a:t> </a:t>
                </a:r>
              </a:p>
            </p:txBody>
          </p:sp>
        </mc:Fallback>
      </mc:AlternateContent>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72347" y="2450764"/>
            <a:ext cx="220870" cy="220870"/>
          </a:xfrm>
          <a:prstGeom prst="rect">
            <a:avLst/>
          </a:prstGeom>
        </p:spPr>
      </p:pic>
    </p:spTree>
    <p:extLst>
      <p:ext uri="{BB962C8B-B14F-4D97-AF65-F5344CB8AC3E}">
        <p14:creationId xmlns:p14="http://schemas.microsoft.com/office/powerpoint/2010/main" val="17348958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63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Lesson Overview</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801091"/>
                <a:ext cx="10949608" cy="4779818"/>
              </a:xfrm>
            </p:spPr>
            <p:txBody>
              <a:bodyPr>
                <a:normAutofit fontScale="92500" lnSpcReduction="10000"/>
              </a:bodyPr>
              <a:lstStyle/>
              <a:p>
                <a:pPr marL="0" indent="0">
                  <a:buNone/>
                </a:pPr>
                <a:endParaRPr lang="en-US" b="0" i="1" dirty="0" smtClean="0">
                  <a:latin typeface="Cambria Math" charset="0"/>
                </a:endParaRPr>
              </a:p>
              <a:p>
                <a:pPr marL="514350" indent="-514350">
                  <a:buFont typeface="+mj-lt"/>
                  <a:buAutoNum type="arabicPeriod"/>
                </a:pPr>
                <a:r>
                  <a:rPr lang="en-US" dirty="0" smtClean="0"/>
                  <a:t>Measure ”similarity” of </a:t>
                </a:r>
                <a14:m>
                  <m:oMath xmlns:m="http://schemas.openxmlformats.org/officeDocument/2006/math">
                    <m:sSub>
                      <m:sSubPr>
                        <m:ctrlPr>
                          <a:rPr lang="en-US" b="1" i="1">
                            <a:latin typeface="Cambria Math" charset="0"/>
                          </a:rPr>
                        </m:ctrlPr>
                      </m:sSubPr>
                      <m:e>
                        <m:r>
                          <a:rPr lang="en-US" b="1" i="1" smtClean="0">
                            <a:latin typeface="Cambria Math" charset="0"/>
                          </a:rPr>
                          <m:t>𝒙</m:t>
                        </m:r>
                      </m:e>
                      <m:sub>
                        <m:r>
                          <a:rPr lang="en-US" b="1" i="1">
                            <a:latin typeface="Cambria Math" charset="0"/>
                          </a:rPr>
                          <m:t>𝟏</m:t>
                        </m:r>
                      </m:sub>
                    </m:sSub>
                    <m:r>
                      <a:rPr lang="en-US" i="1">
                        <a:latin typeface="Cambria Math" charset="0"/>
                      </a:rPr>
                      <m:t>,…,</m:t>
                    </m:r>
                    <m:sSub>
                      <m:sSubPr>
                        <m:ctrlPr>
                          <a:rPr lang="en-US" b="1" i="1">
                            <a:latin typeface="Cambria Math" charset="0"/>
                          </a:rPr>
                        </m:ctrlPr>
                      </m:sSubPr>
                      <m:e>
                        <m:r>
                          <a:rPr lang="en-US" b="1" i="1" smtClean="0">
                            <a:latin typeface="Cambria Math" charset="0"/>
                          </a:rPr>
                          <m:t>𝒙</m:t>
                        </m:r>
                      </m:e>
                      <m:sub>
                        <m:r>
                          <a:rPr lang="en-US" b="1" i="1">
                            <a:latin typeface="Cambria Math" charset="0"/>
                          </a:rPr>
                          <m:t>𝒏</m:t>
                        </m:r>
                      </m:sub>
                    </m:sSub>
                  </m:oMath>
                </a14:m>
                <a:r>
                  <a:rPr lang="en-US" dirty="0" smtClean="0"/>
                  <a:t> in original space </a:t>
                </a:r>
                <a14:m>
                  <m:oMath xmlns:m="http://schemas.openxmlformats.org/officeDocument/2006/math">
                    <m:sSup>
                      <m:sSupPr>
                        <m:ctrlPr>
                          <a:rPr lang="en-US" b="0" i="1" smtClean="0">
                            <a:latin typeface="Cambria Math" charset="0"/>
                          </a:rPr>
                        </m:ctrlPr>
                      </m:sSupPr>
                      <m:e>
                        <m:r>
                          <a:rPr lang="en-US" b="0" i="1" smtClean="0">
                            <a:latin typeface="Cambria Math" charset="0"/>
                          </a:rPr>
                          <m:t>ℝ</m:t>
                        </m:r>
                      </m:e>
                      <m:sup>
                        <m:r>
                          <a:rPr lang="en-US" b="0" i="1" smtClean="0">
                            <a:latin typeface="Cambria Math" charset="0"/>
                          </a:rPr>
                          <m:t>𝐷</m:t>
                        </m:r>
                      </m:sup>
                    </m:sSup>
                  </m:oMath>
                </a14:m>
                <a:endParaRPr lang="en-US" b="0" dirty="0" smtClean="0"/>
              </a:p>
              <a:p>
                <a:pPr marL="514350" indent="-514350">
                  <a:buFont typeface="+mj-lt"/>
                  <a:buAutoNum type="arabicPeriod"/>
                </a:pPr>
                <a:endParaRPr lang="en-US" b="0" dirty="0" smtClean="0"/>
              </a:p>
              <a:p>
                <a:pPr marL="514350" indent="-514350">
                  <a:buFont typeface="+mj-lt"/>
                  <a:buAutoNum type="arabicPeriod"/>
                </a:pPr>
                <a:r>
                  <a:rPr lang="en-US" dirty="0" smtClean="0"/>
                  <a:t>Measure “similarity” of </a:t>
                </a:r>
                <a14:m>
                  <m:oMath xmlns:m="http://schemas.openxmlformats.org/officeDocument/2006/math">
                    <m:sSub>
                      <m:sSubPr>
                        <m:ctrlPr>
                          <a:rPr lang="en-US" b="1" i="1">
                            <a:latin typeface="Cambria Math" charset="0"/>
                          </a:rPr>
                        </m:ctrlPr>
                      </m:sSubPr>
                      <m:e>
                        <m:r>
                          <a:rPr lang="en-US" b="1" i="1">
                            <a:latin typeface="Cambria Math" charset="0"/>
                          </a:rPr>
                          <m:t>𝒚</m:t>
                        </m:r>
                      </m:e>
                      <m:sub>
                        <m:r>
                          <a:rPr lang="en-US" b="1" i="1">
                            <a:latin typeface="Cambria Math" charset="0"/>
                          </a:rPr>
                          <m:t>𝟏</m:t>
                        </m:r>
                      </m:sub>
                    </m:sSub>
                    <m:r>
                      <a:rPr lang="en-US" i="1">
                        <a:latin typeface="Cambria Math" charset="0"/>
                      </a:rPr>
                      <m:t>,…,</m:t>
                    </m:r>
                    <m:sSub>
                      <m:sSubPr>
                        <m:ctrlPr>
                          <a:rPr lang="en-US" b="1" i="1">
                            <a:latin typeface="Cambria Math" charset="0"/>
                          </a:rPr>
                        </m:ctrlPr>
                      </m:sSubPr>
                      <m:e>
                        <m:r>
                          <a:rPr lang="en-US" b="1" i="1">
                            <a:latin typeface="Cambria Math" charset="0"/>
                          </a:rPr>
                          <m:t>𝒚</m:t>
                        </m:r>
                      </m:e>
                      <m:sub>
                        <m:r>
                          <a:rPr lang="en-US" b="1" i="1">
                            <a:latin typeface="Cambria Math" charset="0"/>
                          </a:rPr>
                          <m:t>𝒏</m:t>
                        </m:r>
                      </m:sub>
                    </m:sSub>
                  </m:oMath>
                </a14:m>
                <a:r>
                  <a:rPr lang="en-US" dirty="0" smtClean="0"/>
                  <a:t> in embedding space </a:t>
                </a:r>
                <a14:m>
                  <m:oMath xmlns:m="http://schemas.openxmlformats.org/officeDocument/2006/math">
                    <m:sSup>
                      <m:sSupPr>
                        <m:ctrlPr>
                          <a:rPr lang="en-US" b="0" i="1" smtClean="0">
                            <a:latin typeface="Cambria Math" charset="0"/>
                          </a:rPr>
                        </m:ctrlPr>
                      </m:sSupPr>
                      <m:e>
                        <m:r>
                          <a:rPr lang="en-US" b="0" i="1" smtClean="0">
                            <a:latin typeface="Cambria Math" charset="0"/>
                          </a:rPr>
                          <m:t>ℝ</m:t>
                        </m:r>
                      </m:e>
                      <m:sup>
                        <m:r>
                          <a:rPr lang="en-US" b="0" i="1" smtClean="0">
                            <a:latin typeface="Cambria Math" charset="0"/>
                          </a:rPr>
                          <m:t>𝑑</m:t>
                        </m:r>
                      </m:sup>
                    </m:sSup>
                  </m:oMath>
                </a14:m>
                <a:endParaRPr lang="en-US" b="0" dirty="0" smtClean="0"/>
              </a:p>
              <a:p>
                <a:pPr marL="514350" indent="-514350">
                  <a:buFont typeface="+mj-lt"/>
                  <a:buAutoNum type="arabicPeriod"/>
                </a:pPr>
                <a:endParaRPr lang="en-US" b="0" dirty="0" smtClean="0"/>
              </a:p>
              <a:p>
                <a:pPr marL="514350" indent="-514350">
                  <a:buFont typeface="+mj-lt"/>
                  <a:buAutoNum type="arabicPeriod"/>
                </a:pPr>
                <a:r>
                  <a:rPr lang="en-US" dirty="0" smtClean="0"/>
                  <a:t>Cost function – measure the error in our embedding</a:t>
                </a:r>
              </a:p>
              <a:p>
                <a:pPr marL="514350" indent="-514350">
                  <a:buFont typeface="+mj-lt"/>
                  <a:buAutoNum type="arabicPeriod"/>
                </a:pPr>
                <a:endParaRPr lang="en-US" dirty="0" smtClean="0"/>
              </a:p>
              <a:p>
                <a:pPr marL="514350" indent="-514350">
                  <a:buFont typeface="+mj-lt"/>
                  <a:buAutoNum type="arabicPeriod"/>
                </a:pPr>
                <a:r>
                  <a:rPr lang="en-US" dirty="0" smtClean="0"/>
                  <a:t>Gradient Descent – Find </a:t>
                </a:r>
                <a14:m>
                  <m:oMath xmlns:m="http://schemas.openxmlformats.org/officeDocument/2006/math">
                    <m:sSub>
                      <m:sSubPr>
                        <m:ctrlPr>
                          <a:rPr lang="en-US" b="1" i="1" smtClean="0">
                            <a:latin typeface="Cambria Math" charset="0"/>
                          </a:rPr>
                        </m:ctrlPr>
                      </m:sSubPr>
                      <m:e>
                        <m:r>
                          <a:rPr lang="en-US" b="1" i="1" smtClean="0">
                            <a:latin typeface="Cambria Math" charset="0"/>
                          </a:rPr>
                          <m:t>𝒚</m:t>
                        </m:r>
                      </m:e>
                      <m:sub>
                        <m:r>
                          <a:rPr lang="en-US" b="1" i="1" smtClean="0">
                            <a:latin typeface="Cambria Math" charset="0"/>
                          </a:rPr>
                          <m:t>𝟏</m:t>
                        </m:r>
                      </m:sub>
                    </m:sSub>
                    <m:r>
                      <a:rPr lang="en-US" b="0" i="1" smtClean="0">
                        <a:latin typeface="Cambria Math" charset="0"/>
                      </a:rPr>
                      <m:t>,…,</m:t>
                    </m:r>
                    <m:sSub>
                      <m:sSubPr>
                        <m:ctrlPr>
                          <a:rPr lang="en-US" b="1" i="1" smtClean="0">
                            <a:latin typeface="Cambria Math" charset="0"/>
                          </a:rPr>
                        </m:ctrlPr>
                      </m:sSubPr>
                      <m:e>
                        <m:r>
                          <a:rPr lang="en-US" b="1" i="1" smtClean="0">
                            <a:latin typeface="Cambria Math" charset="0"/>
                          </a:rPr>
                          <m:t>𝒚</m:t>
                        </m:r>
                      </m:e>
                      <m:sub>
                        <m:r>
                          <a:rPr lang="en-US" b="1" i="1" smtClean="0">
                            <a:latin typeface="Cambria Math" charset="0"/>
                          </a:rPr>
                          <m:t>𝒏</m:t>
                        </m:r>
                      </m:sub>
                    </m:sSub>
                  </m:oMath>
                </a14:m>
                <a:r>
                  <a:rPr lang="en-US" dirty="0" smtClean="0"/>
                  <a:t> that minimizes the cost of the embedding</a:t>
                </a:r>
              </a:p>
              <a:p>
                <a:pPr marL="514350" indent="-514350">
                  <a:buFont typeface="+mj-lt"/>
                  <a:buAutoNum type="arabicPeriod"/>
                </a:pPr>
                <a:endParaRPr lang="en-US" dirty="0"/>
              </a:p>
              <a:p>
                <a:pPr marL="514350" indent="-514350">
                  <a:buFont typeface="+mj-lt"/>
                  <a:buAutoNum type="arabicPeriod"/>
                </a:pPr>
                <a:r>
                  <a:rPr lang="en-US" dirty="0" smtClean="0"/>
                  <a:t>Improvements from standard </a:t>
                </a:r>
                <a:r>
                  <a:rPr lang="en-US" i="1" dirty="0" smtClean="0"/>
                  <a:t>SNE</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801091"/>
                <a:ext cx="10949608" cy="4779818"/>
              </a:xfrm>
              <a:blipFill rotWithShape="0">
                <a:blip r:embed="rId4"/>
                <a:stretch>
                  <a:fillRect l="-1058" r="-390"/>
                </a:stretch>
              </a:blipFill>
            </p:spPr>
            <p:txBody>
              <a:bodyPr/>
              <a:lstStyle/>
              <a:p>
                <a:r>
                  <a:rPr lang="en-US">
                    <a:noFill/>
                  </a:rPr>
                  <a:t> </a:t>
                </a:r>
              </a:p>
            </p:txBody>
          </p:sp>
        </mc:Fallback>
      </mc:AlternateContent>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0097983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633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p:txBody>
              <a:bodyPr/>
              <a:lstStyle/>
              <a:p>
                <a:r>
                  <a:rPr lang="en-US" dirty="0" smtClean="0"/>
                  <a:t>Similarity in </a:t>
                </a:r>
                <a14:m>
                  <m:oMath xmlns:m="http://schemas.openxmlformats.org/officeDocument/2006/math">
                    <m:sSup>
                      <m:sSupPr>
                        <m:ctrlPr>
                          <a:rPr lang="en-US" b="0" i="1" smtClean="0">
                            <a:latin typeface="Cambria Math" charset="0"/>
                          </a:rPr>
                        </m:ctrlPr>
                      </m:sSupPr>
                      <m:e>
                        <m:r>
                          <a:rPr lang="en-US" b="0" i="1" smtClean="0">
                            <a:latin typeface="Cambria Math" charset="0"/>
                          </a:rPr>
                          <m:t>ℝ</m:t>
                        </m:r>
                      </m:e>
                      <m:sup>
                        <m:r>
                          <a:rPr lang="en-US" b="0" i="1" smtClean="0">
                            <a:latin typeface="Cambria Math" charset="0"/>
                          </a:rPr>
                          <m:t>𝐷</m:t>
                        </m:r>
                      </m:sup>
                    </m:sSup>
                  </m:oMath>
                </a14:m>
                <a:endParaRPr lang="en-US" dirty="0"/>
              </a:p>
            </p:txBody>
          </p:sp>
        </mc:Choice>
        <mc:Fallback xmlns="">
          <p:sp>
            <p:nvSpPr>
              <p:cNvPr id="2" name="Title 1"/>
              <p:cNvSpPr>
                <a:spLocks noGrp="1" noRot="1" noChangeAspect="1" noMove="1" noResize="1" noEditPoints="1" noAdjustHandles="1" noChangeArrowheads="1" noChangeShapeType="1" noTextEdit="1"/>
              </p:cNvSpPr>
              <p:nvPr>
                <p:ph type="title"/>
              </p:nvPr>
            </p:nvSpPr>
            <p:spPr>
              <a:blipFill rotWithShape="0">
                <a:blip r:embed="rId5"/>
                <a:stretch>
                  <a:fillRect l="-23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0" y="1690687"/>
                <a:ext cx="10515600" cy="4809865"/>
              </a:xfrm>
            </p:spPr>
            <p:txBody>
              <a:bodyPr>
                <a:normAutofit fontScale="92500" lnSpcReduction="10000"/>
              </a:bodyPr>
              <a:lstStyle/>
              <a:p>
                <a:pPr marL="0" lvl="0" indent="0">
                  <a:lnSpc>
                    <a:spcPct val="100000"/>
                  </a:lnSpc>
                  <a:spcBef>
                    <a:spcPts val="0"/>
                  </a:spcBef>
                  <a:buNone/>
                </a:pPr>
                <a:endParaRPr lang="en-US" b="0" i="1" dirty="0" smtClean="0">
                  <a:latin typeface="Cambria Math" charset="0"/>
                </a:endParaRPr>
              </a:p>
              <a:p>
                <a:pPr marL="0" lvl="0" indent="0">
                  <a:lnSpc>
                    <a:spcPct val="100000"/>
                  </a:lnSpc>
                  <a:spcBef>
                    <a:spcPts val="0"/>
                  </a:spcBef>
                  <a:buNone/>
                </a:pPr>
                <a14:m>
                  <m:oMath xmlns:m="http://schemas.openxmlformats.org/officeDocument/2006/math">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𝑗</m:t>
                        </m:r>
                        <m:r>
                          <a:rPr lang="en-US" b="0" i="1" smtClean="0">
                            <a:latin typeface="Cambria Math" charset="0"/>
                          </a:rPr>
                          <m:t>|</m:t>
                        </m:r>
                        <m:r>
                          <a:rPr lang="en-US" b="0" i="1" smtClean="0">
                            <a:latin typeface="Cambria Math" charset="0"/>
                          </a:rPr>
                          <m:t>𝑖</m:t>
                        </m:r>
                      </m:sub>
                    </m:sSub>
                    <m:r>
                      <a:rPr lang="en-US" b="0" i="1" smtClean="0">
                        <a:latin typeface="Cambria Math" charset="0"/>
                      </a:rPr>
                      <m:t>=</m:t>
                    </m:r>
                  </m:oMath>
                </a14:m>
                <a:r>
                  <a:rPr lang="en-US" dirty="0" smtClean="0"/>
                  <a:t> “neighborliness” </a:t>
                </a:r>
                <a:r>
                  <a:rPr lang="en-US" i="1" dirty="0" smtClean="0"/>
                  <a:t>of </a:t>
                </a:r>
                <a14:m>
                  <m:oMath xmlns:m="http://schemas.openxmlformats.org/officeDocument/2006/math">
                    <m:sSub>
                      <m:sSubPr>
                        <m:ctrlPr>
                          <a:rPr lang="en-US" b="1" i="1">
                            <a:latin typeface="Cambria Math" charset="0"/>
                          </a:rPr>
                        </m:ctrlPr>
                      </m:sSubPr>
                      <m:e>
                        <m:r>
                          <a:rPr lang="en-US" b="1" i="1">
                            <a:latin typeface="Cambria Math" charset="0"/>
                          </a:rPr>
                          <m:t>𝒙</m:t>
                        </m:r>
                      </m:e>
                      <m:sub>
                        <m:r>
                          <a:rPr lang="en-US" b="1" i="1">
                            <a:latin typeface="Cambria Math" charset="0"/>
                          </a:rPr>
                          <m:t>𝒋</m:t>
                        </m:r>
                      </m:sub>
                    </m:sSub>
                  </m:oMath>
                </a14:m>
                <a:r>
                  <a:rPr lang="en-US" dirty="0"/>
                  <a:t> </a:t>
                </a:r>
                <a:r>
                  <a:rPr lang="en-US" dirty="0" smtClean="0"/>
                  <a:t>g</a:t>
                </a:r>
                <a14:m>
                  <m:oMath xmlns:m="http://schemas.openxmlformats.org/officeDocument/2006/math">
                    <m:r>
                      <m:rPr>
                        <m:sty m:val="p"/>
                      </m:rPr>
                      <a:rPr lang="en-US" b="0" i="0" smtClean="0">
                        <a:latin typeface="Cambria Math" charset="0"/>
                      </a:rPr>
                      <m:t>iven</m:t>
                    </m:r>
                    <m:r>
                      <a:rPr lang="en-US" b="0" i="0" smtClean="0">
                        <a:latin typeface="Cambria Math" charset="0"/>
                      </a:rPr>
                      <m:t> </m:t>
                    </m:r>
                    <m:sSub>
                      <m:sSubPr>
                        <m:ctrlPr>
                          <a:rPr lang="en-US" b="1" i="1">
                            <a:latin typeface="Cambria Math" charset="0"/>
                          </a:rPr>
                        </m:ctrlPr>
                      </m:sSubPr>
                      <m:e>
                        <m:r>
                          <a:rPr lang="en-US" b="1" i="1">
                            <a:latin typeface="Cambria Math" charset="0"/>
                          </a:rPr>
                          <m:t>𝒙</m:t>
                        </m:r>
                      </m:e>
                      <m:sub>
                        <m:r>
                          <a:rPr lang="en-US" b="1" i="1">
                            <a:latin typeface="Cambria Math" charset="0"/>
                          </a:rPr>
                          <m:t>𝒊</m:t>
                        </m:r>
                      </m:sub>
                    </m:sSub>
                  </m:oMath>
                </a14:m>
                <a:r>
                  <a:rPr lang="en-US" dirty="0" smtClean="0"/>
                  <a:t> </a:t>
                </a:r>
                <a:br>
                  <a:rPr lang="en-US" dirty="0" smtClean="0"/>
                </a:br>
                <a:endParaRPr lang="en-US" dirty="0"/>
              </a:p>
              <a:p>
                <a:pPr marL="0" lvl="0" indent="0">
                  <a:lnSpc>
                    <a:spcPct val="100000"/>
                  </a:lnSpc>
                  <a:spcBef>
                    <a:spcPts val="0"/>
                  </a:spcBef>
                  <a:buNone/>
                </a:pPr>
                <a:r>
                  <a:rPr lang="en-US" dirty="0"/>
                  <a:t> </a:t>
                </a:r>
                <a:r>
                  <a:rPr lang="en-US" dirty="0" smtClean="0"/>
                  <a:t>       </a:t>
                </a:r>
                <a14:m>
                  <m:oMath xmlns:m="http://schemas.openxmlformats.org/officeDocument/2006/math">
                    <m:r>
                      <a:rPr lang="en-US" b="0" i="0" smtClean="0">
                        <a:latin typeface="Cambria Math" charset="0"/>
                      </a:rPr>
                      <m:t>=</m:t>
                    </m:r>
                    <m:f>
                      <m:fPr>
                        <m:ctrlPr>
                          <a:rPr lang="mr-IN" i="1" smtClean="0">
                            <a:latin typeface="Cambria Math" charset="0"/>
                          </a:rPr>
                        </m:ctrlPr>
                      </m:fPr>
                      <m:num>
                        <m:r>
                          <m:rPr>
                            <m:sty m:val="p"/>
                          </m:rPr>
                          <a:rPr lang="en-US" b="0" i="0" smtClean="0">
                            <a:latin typeface="Cambria Math" charset="0"/>
                          </a:rPr>
                          <m:t>exp</m:t>
                        </m:r>
                        <m:d>
                          <m:dPr>
                            <m:ctrlPr>
                              <a:rPr lang="mr-IN" b="0" i="1" smtClean="0">
                                <a:latin typeface="Cambria Math" charset="0"/>
                              </a:rPr>
                            </m:ctrlPr>
                          </m:dPr>
                          <m:e>
                            <m:f>
                              <m:fPr>
                                <m:type m:val="lin"/>
                                <m:ctrlPr>
                                  <a:rPr lang="en-US" i="1">
                                    <a:latin typeface="Cambria Math" charset="0"/>
                                  </a:rPr>
                                </m:ctrlPr>
                              </m:fPr>
                              <m:num>
                                <m:d>
                                  <m:dPr>
                                    <m:ctrlPr>
                                      <a:rPr lang="en-US" i="1">
                                        <a:latin typeface="Cambria Math" charset="0"/>
                                      </a:rPr>
                                    </m:ctrlPr>
                                  </m:dPr>
                                  <m:e>
                                    <m:r>
                                      <a:rPr lang="en-US" i="1">
                                        <a:latin typeface="Cambria Math" charset="0"/>
                                      </a:rPr>
                                      <m:t>−</m:t>
                                    </m:r>
                                    <m:sSup>
                                      <m:sSupPr>
                                        <m:ctrlPr>
                                          <a:rPr lang="en-US" i="1">
                                            <a:latin typeface="Cambria Math" charset="0"/>
                                          </a:rPr>
                                        </m:ctrlPr>
                                      </m:sSupPr>
                                      <m:e>
                                        <m:d>
                                          <m:dPr>
                                            <m:begChr m:val="|"/>
                                            <m:endChr m:val="|"/>
                                            <m:ctrlPr>
                                              <a:rPr lang="en-US" i="1">
                                                <a:latin typeface="Cambria Math" charset="0"/>
                                              </a:rPr>
                                            </m:ctrlPr>
                                          </m:dPr>
                                          <m:e>
                                            <m:d>
                                              <m:dPr>
                                                <m:begChr m:val="|"/>
                                                <m:endChr m:val="|"/>
                                                <m:ctrlPr>
                                                  <a:rPr lang="en-US" i="1" smtClean="0">
                                                    <a:latin typeface="Cambria Math" charset="0"/>
                                                  </a:rPr>
                                                </m:ctrlPr>
                                              </m:dPr>
                                              <m:e>
                                                <m:sSub>
                                                  <m:sSubPr>
                                                    <m:ctrlPr>
                                                      <a:rPr lang="en-US" i="1">
                                                        <a:latin typeface="Cambria Math" charset="0"/>
                                                      </a:rPr>
                                                    </m:ctrlPr>
                                                  </m:sSubPr>
                                                  <m:e>
                                                    <m:r>
                                                      <a:rPr lang="en-US" i="1">
                                                        <a:latin typeface="Cambria Math" charset="0"/>
                                                      </a:rPr>
                                                      <m:t>𝑥</m:t>
                                                    </m:r>
                                                  </m:e>
                                                  <m:sub>
                                                    <m:r>
                                                      <a:rPr lang="en-US" i="1">
                                                        <a:latin typeface="Cambria Math" charset="0"/>
                                                      </a:rPr>
                                                      <m:t>𝑖</m:t>
                                                    </m:r>
                                                  </m:sub>
                                                </m:sSub>
                                                <m:r>
                                                  <a:rPr lang="en-US" i="1">
                                                    <a:latin typeface="Cambria Math" charset="0"/>
                                                  </a:rPr>
                                                  <m:t>−</m:t>
                                                </m:r>
                                                <m:sSub>
                                                  <m:sSubPr>
                                                    <m:ctrlPr>
                                                      <a:rPr lang="en-US" i="1">
                                                        <a:latin typeface="Cambria Math" charset="0"/>
                                                      </a:rPr>
                                                    </m:ctrlPr>
                                                  </m:sSubPr>
                                                  <m:e>
                                                    <m:r>
                                                      <a:rPr lang="en-US" i="1">
                                                        <a:latin typeface="Cambria Math" charset="0"/>
                                                      </a:rPr>
                                                      <m:t>𝑥</m:t>
                                                    </m:r>
                                                  </m:e>
                                                  <m:sub>
                                                    <m:r>
                                                      <a:rPr lang="en-US" b="0" i="1" smtClean="0">
                                                        <a:latin typeface="Cambria Math" charset="0"/>
                                                      </a:rPr>
                                                      <m:t>𝑗</m:t>
                                                    </m:r>
                                                  </m:sub>
                                                </m:sSub>
                                              </m:e>
                                            </m:d>
                                          </m:e>
                                        </m:d>
                                      </m:e>
                                      <m:sup>
                                        <m:r>
                                          <a:rPr lang="en-US" i="1">
                                            <a:latin typeface="Cambria Math" charset="0"/>
                                          </a:rPr>
                                          <m:t>2</m:t>
                                        </m:r>
                                      </m:sup>
                                    </m:sSup>
                                  </m:e>
                                </m:d>
                              </m:num>
                              <m:den>
                                <m:d>
                                  <m:dPr>
                                    <m:ctrlPr>
                                      <a:rPr lang="en-US" i="1">
                                        <a:latin typeface="Cambria Math" charset="0"/>
                                      </a:rPr>
                                    </m:ctrlPr>
                                  </m:dPr>
                                  <m:e>
                                    <m:r>
                                      <a:rPr lang="en-US" i="1">
                                        <a:latin typeface="Cambria Math" charset="0"/>
                                      </a:rPr>
                                      <m:t>2</m:t>
                                    </m:r>
                                    <m:sSubSup>
                                      <m:sSubSupPr>
                                        <m:ctrlPr>
                                          <a:rPr lang="en-US" i="1">
                                            <a:latin typeface="Cambria Math" charset="0"/>
                                          </a:rPr>
                                        </m:ctrlPr>
                                      </m:sSubSupPr>
                                      <m:e>
                                        <m:r>
                                          <a:rPr lang="en-US" i="1">
                                            <a:latin typeface="Cambria Math" charset="0"/>
                                          </a:rPr>
                                          <m:t>𝜎</m:t>
                                        </m:r>
                                      </m:e>
                                      <m:sub>
                                        <m:r>
                                          <a:rPr lang="en-US" i="1">
                                            <a:latin typeface="Cambria Math" charset="0"/>
                                          </a:rPr>
                                          <m:t>𝑖</m:t>
                                        </m:r>
                                      </m:sub>
                                      <m:sup>
                                        <m:r>
                                          <a:rPr lang="en-US" i="1">
                                            <a:latin typeface="Cambria Math" charset="0"/>
                                          </a:rPr>
                                          <m:t>2</m:t>
                                        </m:r>
                                      </m:sup>
                                    </m:sSubSup>
                                  </m:e>
                                </m:d>
                              </m:den>
                            </m:f>
                          </m:e>
                        </m:d>
                      </m:num>
                      <m:den>
                        <m:nary>
                          <m:naryPr>
                            <m:chr m:val="∑"/>
                            <m:supHide m:val="on"/>
                            <m:ctrlPr>
                              <a:rPr lang="is-IS" i="1" smtClean="0">
                                <a:latin typeface="Cambria Math" charset="0"/>
                              </a:rPr>
                            </m:ctrlPr>
                          </m:naryPr>
                          <m:sub>
                            <m:r>
                              <m:rPr>
                                <m:brk m:alnAt="23"/>
                              </m:rPr>
                              <a:rPr lang="en-US" b="0" i="1" smtClean="0">
                                <a:latin typeface="Cambria Math" charset="0"/>
                              </a:rPr>
                              <m:t>𝑘</m:t>
                            </m:r>
                            <m:r>
                              <a:rPr lang="en-US" b="0" i="1" smtClean="0">
                                <a:latin typeface="Cambria Math" charset="0"/>
                              </a:rPr>
                              <m:t>≠</m:t>
                            </m:r>
                            <m:r>
                              <a:rPr lang="en-US" b="0" i="1" smtClean="0">
                                <a:latin typeface="Cambria Math" charset="0"/>
                              </a:rPr>
                              <m:t>𝑖</m:t>
                            </m:r>
                          </m:sub>
                          <m:sup/>
                          <m:e>
                            <m:r>
                              <m:rPr>
                                <m:sty m:val="p"/>
                              </m:rPr>
                              <a:rPr lang="en-US">
                                <a:latin typeface="Cambria Math" charset="0"/>
                              </a:rPr>
                              <m:t>exp</m:t>
                            </m:r>
                            <m:r>
                              <a:rPr lang="en-US" i="1">
                                <a:latin typeface="Cambria Math" charset="0"/>
                              </a:rPr>
                              <m:t>⁡</m:t>
                            </m:r>
                            <m:d>
                              <m:dPr>
                                <m:ctrlPr>
                                  <a:rPr lang="mr-IN" i="1">
                                    <a:latin typeface="Cambria Math" charset="0"/>
                                  </a:rPr>
                                </m:ctrlPr>
                              </m:dPr>
                              <m:e>
                                <m:f>
                                  <m:fPr>
                                    <m:type m:val="lin"/>
                                    <m:ctrlPr>
                                      <a:rPr lang="en-US" i="1" smtClean="0">
                                        <a:latin typeface="Cambria Math" charset="0"/>
                                      </a:rPr>
                                    </m:ctrlPr>
                                  </m:fPr>
                                  <m:num>
                                    <m:d>
                                      <m:dPr>
                                        <m:ctrlPr>
                                          <a:rPr lang="en-US" i="1">
                                            <a:latin typeface="Cambria Math" charset="0"/>
                                          </a:rPr>
                                        </m:ctrlPr>
                                      </m:dPr>
                                      <m:e>
                                        <m:r>
                                          <a:rPr lang="en-US" i="1">
                                            <a:latin typeface="Cambria Math" charset="0"/>
                                          </a:rPr>
                                          <m:t>−</m:t>
                                        </m:r>
                                        <m:sSup>
                                          <m:sSupPr>
                                            <m:ctrlPr>
                                              <a:rPr lang="en-US" i="1">
                                                <a:latin typeface="Cambria Math" charset="0"/>
                                              </a:rPr>
                                            </m:ctrlPr>
                                          </m:sSupPr>
                                          <m:e>
                                            <m:d>
                                              <m:dPr>
                                                <m:begChr m:val="|"/>
                                                <m:endChr m:val="|"/>
                                                <m:ctrlPr>
                                                  <a:rPr lang="en-US" i="1">
                                                    <a:latin typeface="Cambria Math" charset="0"/>
                                                  </a:rPr>
                                                </m:ctrlPr>
                                              </m:dPr>
                                              <m:e>
                                                <m:d>
                                                  <m:dPr>
                                                    <m:begChr m:val="|"/>
                                                    <m:endChr m:val="|"/>
                                                    <m:ctrlPr>
                                                      <a:rPr lang="en-US" i="1">
                                                        <a:latin typeface="Cambria Math" charset="0"/>
                                                      </a:rPr>
                                                    </m:ctrlPr>
                                                  </m:dPr>
                                                  <m:e>
                                                    <m:sSub>
                                                      <m:sSubPr>
                                                        <m:ctrlPr>
                                                          <a:rPr lang="en-US" i="1">
                                                            <a:latin typeface="Cambria Math" charset="0"/>
                                                          </a:rPr>
                                                        </m:ctrlPr>
                                                      </m:sSubPr>
                                                      <m:e>
                                                        <m:r>
                                                          <a:rPr lang="en-US" i="1">
                                                            <a:latin typeface="Cambria Math" charset="0"/>
                                                          </a:rPr>
                                                          <m:t>𝑥</m:t>
                                                        </m:r>
                                                      </m:e>
                                                      <m:sub>
                                                        <m:r>
                                                          <a:rPr lang="en-US" i="1">
                                                            <a:latin typeface="Cambria Math" charset="0"/>
                                                          </a:rPr>
                                                          <m:t>𝑖</m:t>
                                                        </m:r>
                                                      </m:sub>
                                                    </m:sSub>
                                                    <m:r>
                                                      <a:rPr lang="en-US" i="1">
                                                        <a:latin typeface="Cambria Math" charset="0"/>
                                                      </a:rPr>
                                                      <m:t>−</m:t>
                                                    </m:r>
                                                    <m:sSub>
                                                      <m:sSubPr>
                                                        <m:ctrlPr>
                                                          <a:rPr lang="en-US" i="1">
                                                            <a:latin typeface="Cambria Math" charset="0"/>
                                                          </a:rPr>
                                                        </m:ctrlPr>
                                                      </m:sSubPr>
                                                      <m:e>
                                                        <m:r>
                                                          <a:rPr lang="en-US" i="1">
                                                            <a:latin typeface="Cambria Math" charset="0"/>
                                                          </a:rPr>
                                                          <m:t>𝑥</m:t>
                                                        </m:r>
                                                      </m:e>
                                                      <m:sub>
                                                        <m:r>
                                                          <a:rPr lang="en-US" i="1">
                                                            <a:latin typeface="Cambria Math" charset="0"/>
                                                          </a:rPr>
                                                          <m:t>𝑘</m:t>
                                                        </m:r>
                                                      </m:sub>
                                                    </m:sSub>
                                                  </m:e>
                                                </m:d>
                                              </m:e>
                                            </m:d>
                                          </m:e>
                                          <m:sup>
                                            <m:r>
                                              <a:rPr lang="en-US" i="1">
                                                <a:latin typeface="Cambria Math" charset="0"/>
                                              </a:rPr>
                                              <m:t>2</m:t>
                                            </m:r>
                                          </m:sup>
                                        </m:sSup>
                                      </m:e>
                                    </m:d>
                                  </m:num>
                                  <m:den>
                                    <m:d>
                                      <m:dPr>
                                        <m:ctrlPr>
                                          <a:rPr lang="en-US" i="1">
                                            <a:latin typeface="Cambria Math" charset="0"/>
                                          </a:rPr>
                                        </m:ctrlPr>
                                      </m:dPr>
                                      <m:e>
                                        <m:r>
                                          <a:rPr lang="en-US" i="1">
                                            <a:latin typeface="Cambria Math" charset="0"/>
                                          </a:rPr>
                                          <m:t>2</m:t>
                                        </m:r>
                                        <m:sSubSup>
                                          <m:sSubSupPr>
                                            <m:ctrlPr>
                                              <a:rPr lang="en-US" i="1">
                                                <a:latin typeface="Cambria Math" charset="0"/>
                                              </a:rPr>
                                            </m:ctrlPr>
                                          </m:sSubSupPr>
                                          <m:e>
                                            <m:r>
                                              <a:rPr lang="en-US" i="1">
                                                <a:latin typeface="Cambria Math" charset="0"/>
                                              </a:rPr>
                                              <m:t>𝜎</m:t>
                                            </m:r>
                                          </m:e>
                                          <m:sub>
                                            <m:r>
                                              <a:rPr lang="en-US" i="1">
                                                <a:latin typeface="Cambria Math" charset="0"/>
                                              </a:rPr>
                                              <m:t>𝑖</m:t>
                                            </m:r>
                                          </m:sub>
                                          <m:sup>
                                            <m:r>
                                              <a:rPr lang="en-US" b="0" i="1" smtClean="0">
                                                <a:latin typeface="Cambria Math" charset="0"/>
                                              </a:rPr>
                                              <m:t>2</m:t>
                                            </m:r>
                                          </m:sup>
                                        </m:sSubSup>
                                      </m:e>
                                    </m:d>
                                  </m:den>
                                </m:f>
                              </m:e>
                            </m:d>
                          </m:e>
                        </m:nary>
                      </m:den>
                    </m:f>
                  </m:oMath>
                </a14:m>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Define  </a:t>
                </a:r>
                <a14:m>
                  <m:oMath xmlns:m="http://schemas.openxmlformats.org/officeDocument/2006/math">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𝑖𝑗</m:t>
                        </m:r>
                      </m:sub>
                    </m:sSub>
                    <m:r>
                      <a:rPr lang="en-US" b="0" i="1" smtClean="0">
                        <a:latin typeface="Cambria Math" charset="0"/>
                      </a:rPr>
                      <m:t>= </m:t>
                    </m:r>
                    <m:f>
                      <m:fPr>
                        <m:ctrlPr>
                          <a:rPr lang="mr-IN" b="0" i="1" smtClean="0">
                            <a:latin typeface="Cambria Math" charset="0"/>
                          </a:rPr>
                        </m:ctrlPr>
                      </m:fPr>
                      <m:num>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𝑖</m:t>
                            </m:r>
                            <m:r>
                              <a:rPr lang="en-US" b="0" i="1" smtClean="0">
                                <a:latin typeface="Cambria Math" charset="0"/>
                              </a:rPr>
                              <m:t>|</m:t>
                            </m:r>
                            <m:r>
                              <a:rPr lang="en-US" b="0" i="1" smtClean="0">
                                <a:latin typeface="Cambria Math" charset="0"/>
                              </a:rPr>
                              <m:t>𝑗</m:t>
                            </m:r>
                          </m:sub>
                        </m:sSub>
                        <m:r>
                          <a:rPr lang="en-US" b="0" i="1" smtClean="0">
                            <a:latin typeface="Cambria Math" charset="0"/>
                          </a:rPr>
                          <m:t> + </m:t>
                        </m:r>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𝑗</m:t>
                            </m:r>
                            <m:r>
                              <a:rPr lang="en-US" b="0" i="1" smtClean="0">
                                <a:latin typeface="Cambria Math" charset="0"/>
                              </a:rPr>
                              <m:t>|</m:t>
                            </m:r>
                            <m:r>
                              <a:rPr lang="en-US" b="0" i="1" smtClean="0">
                                <a:latin typeface="Cambria Math" charset="0"/>
                              </a:rPr>
                              <m:t>𝑖</m:t>
                            </m:r>
                          </m:sub>
                        </m:sSub>
                      </m:num>
                      <m:den>
                        <m:r>
                          <a:rPr lang="en-US" b="0" i="1" smtClean="0">
                            <a:latin typeface="Cambria Math" charset="0"/>
                          </a:rPr>
                          <m:t>2</m:t>
                        </m:r>
                        <m:r>
                          <a:rPr lang="en-US" b="0" i="1" smtClean="0">
                            <a:latin typeface="Cambria Math" charset="0"/>
                          </a:rPr>
                          <m:t>𝑛</m:t>
                        </m:r>
                      </m:den>
                    </m:f>
                    <m:r>
                      <a:rPr lang="en-US" b="0" i="1" smtClean="0">
                        <a:latin typeface="Cambria Math" charset="0"/>
                      </a:rPr>
                      <m:t>=</m:t>
                    </m:r>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𝑗𝑖</m:t>
                        </m:r>
                      </m:sub>
                    </m:sSub>
                  </m:oMath>
                </a14:m>
                <a:r>
                  <a:rPr lang="en-US" dirty="0" smtClean="0"/>
                  <a:t>  </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r>
                  <a:rPr lang="en-US" b="1" i="1" dirty="0" smtClean="0"/>
                  <a:t>Question</a:t>
                </a:r>
              </a:p>
              <a:p>
                <a:pPr marL="0" lvl="0" indent="0" algn="ctr">
                  <a:lnSpc>
                    <a:spcPct val="100000"/>
                  </a:lnSpc>
                  <a:spcBef>
                    <a:spcPts val="0"/>
                  </a:spcBef>
                  <a:buNone/>
                  <a:defRPr/>
                </a:pPr>
                <a:r>
                  <a:rPr lang="en-US" dirty="0" smtClean="0"/>
                  <a:t>How do we choose a good </a:t>
                </a:r>
                <a14:m>
                  <m:oMath xmlns:m="http://schemas.openxmlformats.org/officeDocument/2006/math">
                    <m:sSub>
                      <m:sSubPr>
                        <m:ctrlPr>
                          <a:rPr lang="en-US" b="0" i="1" smtClean="0">
                            <a:latin typeface="Cambria Math" charset="0"/>
                          </a:rPr>
                        </m:ctrlPr>
                      </m:sSubPr>
                      <m:e>
                        <m:r>
                          <a:rPr lang="en-US" b="0" i="1" smtClean="0">
                            <a:latin typeface="Cambria Math" charset="0"/>
                          </a:rPr>
                          <m:t>𝜎</m:t>
                        </m:r>
                      </m:e>
                      <m:sub>
                        <m:r>
                          <a:rPr lang="en-US" b="0" i="1" smtClean="0">
                            <a:latin typeface="Cambria Math" charset="0"/>
                          </a:rPr>
                          <m:t>𝑖</m:t>
                        </m:r>
                      </m:sub>
                    </m:sSub>
                  </m:oMath>
                </a14:m>
                <a:r>
                  <a:rPr lang="en-US" dirty="0" smtClean="0"/>
                  <a:t>?</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0" y="1690687"/>
                <a:ext cx="10515600" cy="4809865"/>
              </a:xfrm>
              <a:blipFill rotWithShape="0">
                <a:blip r:embed="rId6"/>
                <a:stretch>
                  <a:fillRect l="-1043" b="-2662"/>
                </a:stretch>
              </a:blipFill>
            </p:spPr>
            <p:txBody>
              <a:bodyPr/>
              <a:lstStyle/>
              <a:p>
                <a:r>
                  <a:rPr lang="en-US">
                    <a:noFill/>
                  </a:rPr>
                  <a:t> </a:t>
                </a:r>
              </a:p>
            </p:txBody>
          </p:sp>
        </mc:Fallback>
      </mc:AlternateContent>
      <p:sp>
        <p:nvSpPr>
          <p:cNvPr id="5" name="Rectangle 4"/>
          <p:cNvSpPr/>
          <p:nvPr/>
        </p:nvSpPr>
        <p:spPr>
          <a:xfrm>
            <a:off x="6553196" y="777381"/>
            <a:ext cx="4572000" cy="438912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p:nvPr/>
        </p:nvSpPr>
        <p:spPr>
          <a:xfrm>
            <a:off x="7400036" y="3526524"/>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7968694" y="3514308"/>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7218648" y="4452698"/>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7354719" y="4024593"/>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8269119" y="3936242"/>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8223801" y="4341203"/>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p:nvSpPr>
        <p:spPr>
          <a:xfrm>
            <a:off x="7772159" y="4253193"/>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10081580" y="1262980"/>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10188553" y="2323256"/>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a:off x="9474697" y="1962967"/>
            <a:ext cx="90635" cy="88010"/>
          </a:xfrm>
          <a:prstGeom prst="ellipse">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8839196" y="1391479"/>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8985683" y="2006972"/>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10011657" y="4054335"/>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10386270" y="4181734"/>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10153292" y="3895387"/>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10150805" y="3968198"/>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10054489" y="3803722"/>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10279188" y="3849006"/>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10177309" y="4166979"/>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10080994" y="4068763"/>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10371952" y="3862256"/>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10369465" y="3935067"/>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10216941" y="3983397"/>
            <a:ext cx="90635" cy="8801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10431588" y="4001406"/>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7743883" y="4008909"/>
            <a:ext cx="90635" cy="8801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7970471" y="4513124"/>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7288455" y="4114042"/>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9115124" y="2611874"/>
            <a:ext cx="90635" cy="8801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7218648" y="3487984"/>
            <a:ext cx="1141106" cy="1113150"/>
          </a:xfrm>
          <a:prstGeom prst="ellipse">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10011657" y="3782040"/>
            <a:ext cx="493527" cy="506139"/>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8667370" y="1166861"/>
            <a:ext cx="1705287" cy="1689252"/>
          </a:xfrm>
          <a:prstGeom prst="ellipse">
            <a:avLst/>
          </a:prstGeom>
          <a:noFill/>
          <a:ln w="28575">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35188570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305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p:txBody>
              <a:bodyPr/>
              <a:lstStyle/>
              <a:p>
                <a:r>
                  <a:rPr lang="en-US" dirty="0" smtClean="0"/>
                  <a:t>Finding </a:t>
                </a:r>
                <a14:m>
                  <m:oMath xmlns:m="http://schemas.openxmlformats.org/officeDocument/2006/math">
                    <m:sSub>
                      <m:sSubPr>
                        <m:ctrlPr>
                          <a:rPr lang="en-US" b="0" i="1" smtClean="0">
                            <a:latin typeface="Cambria Math" charset="0"/>
                          </a:rPr>
                        </m:ctrlPr>
                      </m:sSubPr>
                      <m:e>
                        <m:r>
                          <a:rPr lang="en-US" b="0" i="1" smtClean="0">
                            <a:latin typeface="Cambria Math" charset="0"/>
                          </a:rPr>
                          <m:t>𝜎</m:t>
                        </m:r>
                      </m:e>
                      <m:sub>
                        <m:r>
                          <a:rPr lang="en-US" b="0" i="1" smtClean="0">
                            <a:latin typeface="Cambria Math" charset="0"/>
                          </a:rPr>
                          <m:t>𝑖</m:t>
                        </m:r>
                      </m:sub>
                    </m:sSub>
                  </m:oMath>
                </a14:m>
                <a:r>
                  <a:rPr lang="en-US" dirty="0" smtClean="0"/>
                  <a:t>?  </a:t>
                </a:r>
                <a:endParaRPr lang="en-US" dirty="0"/>
              </a:p>
            </p:txBody>
          </p:sp>
        </mc:Choice>
        <mc:Fallback xmlns="">
          <p:sp>
            <p:nvSpPr>
              <p:cNvPr id="2" name="Title 1"/>
              <p:cNvSpPr>
                <a:spLocks noGrp="1" noRot="1" noChangeAspect="1" noMove="1" noResize="1" noEditPoints="1" noAdjustHandles="1" noChangeArrowheads="1" noChangeShapeType="1" noTextEdit="1"/>
              </p:cNvSpPr>
              <p:nvPr>
                <p:ph type="title"/>
              </p:nvPr>
            </p:nvSpPr>
            <p:spPr>
              <a:blipFill rotWithShape="0">
                <a:blip r:embed="rId5"/>
                <a:stretch>
                  <a:fillRect l="-23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199" y="1825625"/>
                <a:ext cx="11082251" cy="4351338"/>
              </a:xfrm>
            </p:spPr>
            <p:txBody>
              <a:bodyPr>
                <a:normAutofit/>
              </a:bodyPr>
              <a:lstStyle/>
              <a:p>
                <a:pPr marL="0" lvl="0" indent="0">
                  <a:lnSpc>
                    <a:spcPct val="100000"/>
                  </a:lnSpc>
                  <a:spcBef>
                    <a:spcPts val="0"/>
                  </a:spcBef>
                  <a:buNone/>
                  <a:defRPr/>
                </a:pPr>
                <a:r>
                  <a:rPr lang="en-US" dirty="0" smtClean="0"/>
                  <a:t>Fix some constant perplexity, </a:t>
                </a:r>
                <a:r>
                  <a:rPr lang="en-US" i="1" dirty="0" smtClean="0"/>
                  <a:t>P</a:t>
                </a:r>
                <a:r>
                  <a:rPr lang="en-US" dirty="0" smtClean="0"/>
                  <a:t>. Choose </a:t>
                </a:r>
                <a14:m>
                  <m:oMath xmlns:m="http://schemas.openxmlformats.org/officeDocument/2006/math">
                    <m:sSub>
                      <m:sSubPr>
                        <m:ctrlPr>
                          <a:rPr lang="en-US" i="1">
                            <a:latin typeface="Cambria Math" charset="0"/>
                          </a:rPr>
                        </m:ctrlPr>
                      </m:sSubPr>
                      <m:e>
                        <m:r>
                          <a:rPr lang="en-US" i="1">
                            <a:latin typeface="Cambria Math" charset="0"/>
                          </a:rPr>
                          <m:t>𝜎</m:t>
                        </m:r>
                      </m:e>
                      <m:sub>
                        <m:r>
                          <a:rPr lang="en-US" i="1">
                            <a:latin typeface="Cambria Math" charset="0"/>
                          </a:rPr>
                          <m:t>𝑖</m:t>
                        </m:r>
                      </m:sub>
                    </m:sSub>
                  </m:oMath>
                </a14:m>
                <a:r>
                  <a:rPr lang="en-US" dirty="0"/>
                  <a:t> such that:</a:t>
                </a:r>
              </a:p>
              <a:p>
                <a:pPr marL="0" lvl="0" indent="0">
                  <a:lnSpc>
                    <a:spcPct val="100000"/>
                  </a:lnSpc>
                  <a:spcBef>
                    <a:spcPts val="0"/>
                  </a:spcBef>
                  <a:buNone/>
                  <a:defRPr/>
                </a:pPr>
                <a:endParaRPr lang="en-US" dirty="0"/>
              </a:p>
              <a:p>
                <a:pPr marL="0" lvl="0" indent="0" algn="ctr">
                  <a:lnSpc>
                    <a:spcPct val="100000"/>
                  </a:lnSpc>
                  <a:spcBef>
                    <a:spcPts val="0"/>
                  </a:spcBef>
                  <a:buNone/>
                  <a:defRPr/>
                </a:pPr>
                <a14:m>
                  <m:oMath xmlns:m="http://schemas.openxmlformats.org/officeDocument/2006/math">
                    <m:r>
                      <a:rPr lang="en-US" b="0" i="1" smtClean="0">
                        <a:latin typeface="Cambria Math" charset="0"/>
                      </a:rPr>
                      <m:t>𝑃</m:t>
                    </m:r>
                    <m:r>
                      <a:rPr lang="en-US" b="0" i="1" smtClean="0">
                        <a:latin typeface="Cambria Math" charset="0"/>
                      </a:rPr>
                      <m:t> ≈</m:t>
                    </m:r>
                    <m:r>
                      <a:rPr lang="en-US" b="0" i="0" smtClean="0">
                        <a:latin typeface="Cambria Math" charset="0"/>
                      </a:rPr>
                      <m:t> </m:t>
                    </m:r>
                    <m:r>
                      <a:rPr lang="en-US" i="1">
                        <a:latin typeface="Cambria Math" charset="0"/>
                      </a:rPr>
                      <m:t>𝑃𝑒𝑟𝑝</m:t>
                    </m:r>
                    <m:d>
                      <m:dPr>
                        <m:ctrlPr>
                          <a:rPr lang="en-US" i="1">
                            <a:latin typeface="Cambria Math" charset="0"/>
                          </a:rPr>
                        </m:ctrlPr>
                      </m:dPr>
                      <m:e>
                        <m:sSub>
                          <m:sSubPr>
                            <m:ctrlPr>
                              <a:rPr lang="en-US" i="1">
                                <a:latin typeface="Cambria Math" charset="0"/>
                              </a:rPr>
                            </m:ctrlPr>
                          </m:sSubPr>
                          <m:e>
                            <m:r>
                              <a:rPr lang="en-US" i="1">
                                <a:latin typeface="Cambria Math" charset="0"/>
                              </a:rPr>
                              <m:t>𝑃</m:t>
                            </m:r>
                          </m:e>
                          <m:sub>
                            <m:r>
                              <a:rPr lang="en-US" i="1">
                                <a:latin typeface="Cambria Math" charset="0"/>
                              </a:rPr>
                              <m:t>𝑖</m:t>
                            </m:r>
                          </m:sub>
                        </m:sSub>
                      </m:e>
                    </m:d>
                    <m:r>
                      <a:rPr lang="en-US" i="1">
                        <a:latin typeface="Cambria Math" charset="0"/>
                      </a:rPr>
                      <m:t>=</m:t>
                    </m:r>
                    <m:sSup>
                      <m:sSupPr>
                        <m:ctrlPr>
                          <a:rPr lang="en-US" i="1">
                            <a:latin typeface="Cambria Math" charset="0"/>
                          </a:rPr>
                        </m:ctrlPr>
                      </m:sSupPr>
                      <m:e>
                        <m:r>
                          <a:rPr lang="en-US" i="1">
                            <a:latin typeface="Cambria Math" charset="0"/>
                          </a:rPr>
                          <m:t>2</m:t>
                        </m:r>
                      </m:e>
                      <m:sup>
                        <m:r>
                          <a:rPr lang="en-US" i="1">
                            <a:latin typeface="Cambria Math" charset="0"/>
                          </a:rPr>
                          <m:t>𝐻</m:t>
                        </m:r>
                        <m:d>
                          <m:dPr>
                            <m:ctrlPr>
                              <a:rPr lang="en-US" i="1">
                                <a:latin typeface="Cambria Math" charset="0"/>
                              </a:rPr>
                            </m:ctrlPr>
                          </m:dPr>
                          <m:e>
                            <m:sSub>
                              <m:sSubPr>
                                <m:ctrlPr>
                                  <a:rPr lang="en-US" i="1">
                                    <a:latin typeface="Cambria Math" charset="0"/>
                                  </a:rPr>
                                </m:ctrlPr>
                              </m:sSubPr>
                              <m:e>
                                <m:r>
                                  <a:rPr lang="en-US" i="1">
                                    <a:latin typeface="Cambria Math" charset="0"/>
                                  </a:rPr>
                                  <m:t>𝑃</m:t>
                                </m:r>
                              </m:e>
                              <m:sub>
                                <m:r>
                                  <a:rPr lang="en-US" i="1">
                                    <a:latin typeface="Cambria Math" charset="0"/>
                                  </a:rPr>
                                  <m:t>𝑖</m:t>
                                </m:r>
                              </m:sub>
                            </m:sSub>
                          </m:e>
                        </m:d>
                      </m:sup>
                    </m:sSup>
                  </m:oMath>
                </a14:m>
                <a:r>
                  <a:rPr lang="en-US" dirty="0"/>
                  <a:t>		</a:t>
                </a:r>
                <a14:m>
                  <m:oMath xmlns:m="http://schemas.openxmlformats.org/officeDocument/2006/math">
                    <m:r>
                      <a:rPr lang="en-US" i="1">
                        <a:latin typeface="Cambria Math" charset="0"/>
                      </a:rPr>
                      <m:t>𝐻</m:t>
                    </m:r>
                    <m:d>
                      <m:dPr>
                        <m:ctrlPr>
                          <a:rPr lang="en-US" i="1">
                            <a:latin typeface="Cambria Math" charset="0"/>
                          </a:rPr>
                        </m:ctrlPr>
                      </m:dPr>
                      <m:e>
                        <m:sSub>
                          <m:sSubPr>
                            <m:ctrlPr>
                              <a:rPr lang="en-US" i="1">
                                <a:latin typeface="Cambria Math" charset="0"/>
                              </a:rPr>
                            </m:ctrlPr>
                          </m:sSubPr>
                          <m:e>
                            <m:r>
                              <a:rPr lang="en-US" i="1">
                                <a:latin typeface="Cambria Math" charset="0"/>
                              </a:rPr>
                              <m:t>𝑃</m:t>
                            </m:r>
                          </m:e>
                          <m:sub>
                            <m:r>
                              <a:rPr lang="en-US" i="1">
                                <a:latin typeface="Cambria Math" charset="0"/>
                              </a:rPr>
                              <m:t>𝑖</m:t>
                            </m:r>
                          </m:sub>
                        </m:sSub>
                      </m:e>
                    </m:d>
                    <m:r>
                      <a:rPr lang="en-US" i="1">
                        <a:latin typeface="Cambria Math" charset="0"/>
                      </a:rPr>
                      <m:t>=−</m:t>
                    </m:r>
                    <m:nary>
                      <m:naryPr>
                        <m:chr m:val="∑"/>
                        <m:supHide m:val="on"/>
                        <m:ctrlPr>
                          <a:rPr lang="en-US" b="0" i="1" smtClean="0">
                            <a:latin typeface="Cambria Math" charset="0"/>
                          </a:rPr>
                        </m:ctrlPr>
                      </m:naryPr>
                      <m:sub>
                        <m:r>
                          <a:rPr lang="en-US" b="0" i="1" smtClean="0">
                            <a:latin typeface="Cambria Math" charset="0"/>
                          </a:rPr>
                          <m:t>𝑗</m:t>
                        </m:r>
                      </m:sub>
                      <m:sup/>
                      <m:e>
                        <m:sSub>
                          <m:sSubPr>
                            <m:ctrlPr>
                              <a:rPr lang="en-US" i="1">
                                <a:latin typeface="Cambria Math" charset="0"/>
                              </a:rPr>
                            </m:ctrlPr>
                          </m:sSubPr>
                          <m:e>
                            <m:r>
                              <a:rPr lang="en-US" i="1">
                                <a:latin typeface="Cambria Math" charset="0"/>
                              </a:rPr>
                              <m:t>𝑝</m:t>
                            </m:r>
                          </m:e>
                          <m:sub>
                            <m:r>
                              <a:rPr lang="en-US" i="1">
                                <a:latin typeface="Cambria Math" charset="0"/>
                              </a:rPr>
                              <m:t>𝑗</m:t>
                            </m:r>
                            <m:r>
                              <a:rPr lang="en-US" i="1">
                                <a:latin typeface="Cambria Math" charset="0"/>
                              </a:rPr>
                              <m:t>|</m:t>
                            </m:r>
                            <m:r>
                              <a:rPr lang="en-US" i="1">
                                <a:latin typeface="Cambria Math" charset="0"/>
                              </a:rPr>
                              <m:t>𝑖</m:t>
                            </m:r>
                          </m:sub>
                        </m:sSub>
                        <m:func>
                          <m:funcPr>
                            <m:ctrlPr>
                              <a:rPr lang="en-US" i="1">
                                <a:latin typeface="Cambria Math" charset="0"/>
                              </a:rPr>
                            </m:ctrlPr>
                          </m:funcPr>
                          <m:fName>
                            <m:sSub>
                              <m:sSubPr>
                                <m:ctrlPr>
                                  <a:rPr lang="en-US" i="1">
                                    <a:latin typeface="Cambria Math" charset="0"/>
                                  </a:rPr>
                                </m:ctrlPr>
                              </m:sSubPr>
                              <m:e>
                                <m:r>
                                  <m:rPr>
                                    <m:sty m:val="p"/>
                                  </m:rPr>
                                  <a:rPr lang="en-US">
                                    <a:latin typeface="Cambria Math" charset="0"/>
                                  </a:rPr>
                                  <m:t>log</m:t>
                                </m:r>
                              </m:e>
                              <m:sub>
                                <m:r>
                                  <a:rPr lang="en-US" i="1">
                                    <a:latin typeface="Cambria Math" charset="0"/>
                                  </a:rPr>
                                  <m:t>2</m:t>
                                </m:r>
                              </m:sub>
                            </m:sSub>
                          </m:fName>
                          <m:e>
                            <m:sSub>
                              <m:sSubPr>
                                <m:ctrlPr>
                                  <a:rPr lang="en-US" i="1">
                                    <a:latin typeface="Cambria Math" charset="0"/>
                                  </a:rPr>
                                </m:ctrlPr>
                              </m:sSubPr>
                              <m:e>
                                <m:r>
                                  <a:rPr lang="en-US" i="1">
                                    <a:latin typeface="Cambria Math" charset="0"/>
                                  </a:rPr>
                                  <m:t>𝑝</m:t>
                                </m:r>
                              </m:e>
                              <m:sub>
                                <m:r>
                                  <a:rPr lang="en-US" i="1">
                                    <a:latin typeface="Cambria Math" charset="0"/>
                                  </a:rPr>
                                  <m:t>𝑗</m:t>
                                </m:r>
                                <m:r>
                                  <a:rPr lang="en-US" i="1">
                                    <a:latin typeface="Cambria Math" charset="0"/>
                                  </a:rPr>
                                  <m:t>|</m:t>
                                </m:r>
                                <m:r>
                                  <a:rPr lang="en-US" i="1">
                                    <a:latin typeface="Cambria Math" charset="0"/>
                                  </a:rPr>
                                  <m:t>𝑖</m:t>
                                </m:r>
                              </m:sub>
                            </m:sSub>
                          </m:e>
                        </m:func>
                        <m:r>
                          <a:rPr lang="en-US" b="0" i="1" smtClean="0">
                            <a:latin typeface="Cambria Math" charset="0"/>
                          </a:rPr>
                          <m:t> </m:t>
                        </m:r>
                      </m:e>
                    </m:nary>
                  </m:oMath>
                </a14:m>
                <a:endParaRPr lang="en-US" dirty="0" smtClean="0"/>
              </a:p>
              <a:p>
                <a:pPr marL="0" indent="0" algn="ctr">
                  <a:lnSpc>
                    <a:spcPct val="100000"/>
                  </a:lnSpc>
                  <a:spcBef>
                    <a:spcPts val="0"/>
                  </a:spcBef>
                  <a:buNone/>
                  <a:defRPr/>
                </a:pPr>
                <a:endParaRPr lang="en-US" dirty="0" smtClean="0"/>
              </a:p>
              <a:p>
                <a:pPr marL="0" indent="0" algn="ctr">
                  <a:lnSpc>
                    <a:spcPct val="100000"/>
                  </a:lnSpc>
                  <a:spcBef>
                    <a:spcPts val="0"/>
                  </a:spcBef>
                  <a:buNone/>
                  <a:defRPr/>
                </a:pPr>
                <a:endParaRPr lang="en-US" dirty="0" smtClean="0"/>
              </a:p>
              <a:p>
                <a:pPr marL="0" indent="0">
                  <a:lnSpc>
                    <a:spcPct val="100000"/>
                  </a:lnSpc>
                  <a:spcBef>
                    <a:spcPts val="0"/>
                  </a:spcBef>
                  <a:buNone/>
                  <a:defRPr/>
                </a:pPr>
                <a:r>
                  <a:rPr lang="en-US" sz="2400" dirty="0"/>
                  <a:t>Note: </a:t>
                </a:r>
                <a14:m>
                  <m:oMath xmlns:m="http://schemas.openxmlformats.org/officeDocument/2006/math">
                    <m:sSub>
                      <m:sSubPr>
                        <m:ctrlPr>
                          <a:rPr lang="en-US" sz="2400" b="0" i="1" smtClean="0">
                            <a:latin typeface="Cambria Math" charset="0"/>
                          </a:rPr>
                        </m:ctrlPr>
                      </m:sSubPr>
                      <m:e>
                        <m:r>
                          <a:rPr lang="en-US" sz="2400" b="0" i="1" smtClean="0">
                            <a:latin typeface="Cambria Math" charset="0"/>
                          </a:rPr>
                          <m:t>𝑃</m:t>
                        </m:r>
                      </m:e>
                      <m:sub>
                        <m:r>
                          <a:rPr lang="en-US" sz="2400" b="0" i="1" smtClean="0">
                            <a:latin typeface="Cambria Math" charset="0"/>
                          </a:rPr>
                          <m:t>𝑖</m:t>
                        </m:r>
                      </m:sub>
                    </m:sSub>
                  </m:oMath>
                </a14:m>
                <a:r>
                  <a:rPr lang="en-US" dirty="0" smtClean="0"/>
                  <a:t> is the distribution centered around </a:t>
                </a:r>
                <a14:m>
                  <m:oMath xmlns:m="http://schemas.openxmlformats.org/officeDocument/2006/math">
                    <m:sSub>
                      <m:sSubPr>
                        <m:ctrlPr>
                          <a:rPr lang="en-US" b="0" i="1" smtClean="0">
                            <a:latin typeface="Cambria Math" charset="0"/>
                          </a:rPr>
                        </m:ctrlPr>
                      </m:sSubPr>
                      <m:e>
                        <m:r>
                          <a:rPr lang="en-US" b="0" i="1" smtClean="0">
                            <a:latin typeface="Cambria Math" charset="0"/>
                          </a:rPr>
                          <m:t>𝑥</m:t>
                        </m:r>
                      </m:e>
                      <m:sub>
                        <m:r>
                          <a:rPr lang="en-US" b="0" i="1" smtClean="0">
                            <a:latin typeface="Cambria Math" charset="0"/>
                          </a:rPr>
                          <m:t>𝑖</m:t>
                        </m:r>
                      </m:sub>
                    </m:sSub>
                  </m:oMath>
                </a14:m>
                <a:r>
                  <a:rPr lang="en-US" dirty="0" smtClean="0"/>
                  <a:t> with standard deviation </a:t>
                </a:r>
                <a14:m>
                  <m:oMath xmlns:m="http://schemas.openxmlformats.org/officeDocument/2006/math">
                    <m:sSub>
                      <m:sSubPr>
                        <m:ctrlPr>
                          <a:rPr lang="en-US" b="0" i="1" smtClean="0">
                            <a:latin typeface="Cambria Math" charset="0"/>
                          </a:rPr>
                        </m:ctrlPr>
                      </m:sSubPr>
                      <m:e>
                        <m:r>
                          <a:rPr lang="en-US" b="0" i="1" smtClean="0">
                            <a:latin typeface="Cambria Math" charset="0"/>
                          </a:rPr>
                          <m:t>𝜎</m:t>
                        </m:r>
                      </m:e>
                      <m:sub>
                        <m:r>
                          <a:rPr lang="en-US" b="0" i="1" smtClean="0">
                            <a:latin typeface="Cambria Math" charset="0"/>
                          </a:rPr>
                          <m:t>𝑖</m:t>
                        </m:r>
                      </m:sub>
                    </m:sSub>
                  </m:oMath>
                </a14:m>
                <a:endParaRPr lang="en-US" dirty="0" smtClean="0"/>
              </a:p>
              <a:p>
                <a:pPr marL="0" indent="0">
                  <a:lnSpc>
                    <a:spcPct val="100000"/>
                  </a:lnSpc>
                  <a:spcBef>
                    <a:spcPts val="0"/>
                  </a:spcBef>
                  <a:buNone/>
                  <a:defRPr/>
                </a:pPr>
                <a:endParaRPr lang="en-US" sz="2400" dirty="0" smtClean="0"/>
              </a:p>
              <a:p>
                <a:pPr marL="0" indent="0">
                  <a:lnSpc>
                    <a:spcPct val="100000"/>
                  </a:lnSpc>
                  <a:spcBef>
                    <a:spcPts val="0"/>
                  </a:spcBef>
                  <a:buNone/>
                  <a:defRPr/>
                </a:pPr>
                <a:r>
                  <a:rPr lang="en-US" sz="2400" dirty="0" smtClean="0"/>
                  <a:t>Note: Entropy </a:t>
                </a:r>
                <a14:m>
                  <m:oMath xmlns:m="http://schemas.openxmlformats.org/officeDocument/2006/math">
                    <m:r>
                      <a:rPr lang="en-US" sz="2400" i="1">
                        <a:latin typeface="Cambria Math" charset="0"/>
                      </a:rPr>
                      <m:t>𝐻</m:t>
                    </m:r>
                    <m:d>
                      <m:dPr>
                        <m:ctrlPr>
                          <a:rPr lang="en-US" sz="2400" i="1">
                            <a:latin typeface="Cambria Math" charset="0"/>
                          </a:rPr>
                        </m:ctrlPr>
                      </m:dPr>
                      <m:e>
                        <m:sSub>
                          <m:sSubPr>
                            <m:ctrlPr>
                              <a:rPr lang="en-US" sz="2400" i="1">
                                <a:latin typeface="Cambria Math" charset="0"/>
                              </a:rPr>
                            </m:ctrlPr>
                          </m:sSubPr>
                          <m:e>
                            <m:r>
                              <a:rPr lang="en-US" sz="2400" i="1">
                                <a:latin typeface="Cambria Math" charset="0"/>
                              </a:rPr>
                              <m:t>𝑃</m:t>
                            </m:r>
                          </m:e>
                          <m:sub>
                            <m:r>
                              <a:rPr lang="en-US" sz="2400" i="1">
                                <a:latin typeface="Cambria Math" charset="0"/>
                              </a:rPr>
                              <m:t>𝑖</m:t>
                            </m:r>
                          </m:sub>
                        </m:sSub>
                      </m:e>
                    </m:d>
                  </m:oMath>
                </a14:m>
                <a:r>
                  <a:rPr lang="en-US" sz="2400" dirty="0"/>
                  <a:t> is proportional to </a:t>
                </a:r>
                <a14:m>
                  <m:oMath xmlns:m="http://schemas.openxmlformats.org/officeDocument/2006/math">
                    <m:sSub>
                      <m:sSubPr>
                        <m:ctrlPr>
                          <a:rPr lang="en-US" sz="2400" i="1">
                            <a:latin typeface="Cambria Math" charset="0"/>
                          </a:rPr>
                        </m:ctrlPr>
                      </m:sSubPr>
                      <m:e>
                        <m:r>
                          <a:rPr lang="en-US" sz="2400" i="1">
                            <a:latin typeface="Cambria Math" charset="0"/>
                          </a:rPr>
                          <m:t>𝜎</m:t>
                        </m:r>
                      </m:e>
                      <m:sub>
                        <m:r>
                          <a:rPr lang="en-US" sz="2400" i="1">
                            <a:latin typeface="Cambria Math" charset="0"/>
                          </a:rPr>
                          <m:t>𝑖</m:t>
                        </m:r>
                      </m:sub>
                    </m:sSub>
                  </m:oMath>
                </a14:m>
                <a:endParaRPr lang="en-US" sz="2400" dirty="0" smtClean="0"/>
              </a:p>
              <a:p>
                <a:pPr marL="0" indent="0">
                  <a:lnSpc>
                    <a:spcPct val="100000"/>
                  </a:lnSpc>
                  <a:spcBef>
                    <a:spcPts val="0"/>
                  </a:spcBef>
                  <a:buNone/>
                  <a:defRPr/>
                </a:pPr>
                <a:endParaRPr lang="en-US" sz="2400" dirty="0"/>
              </a:p>
              <a:p>
                <a:pPr marL="0" indent="0">
                  <a:lnSpc>
                    <a:spcPct val="100000"/>
                  </a:lnSpc>
                  <a:spcBef>
                    <a:spcPts val="0"/>
                  </a:spcBef>
                  <a:buNone/>
                  <a:defRPr/>
                </a:pPr>
                <a:r>
                  <a:rPr lang="en-US" sz="2400" dirty="0" smtClean="0"/>
                  <a:t>Note: User selects some constant perplexity </a:t>
                </a:r>
                <a14:m>
                  <m:oMath xmlns:m="http://schemas.openxmlformats.org/officeDocument/2006/math">
                    <m:r>
                      <a:rPr lang="en-US" sz="2400" b="0" i="1" smtClean="0">
                        <a:latin typeface="Cambria Math" charset="0"/>
                      </a:rPr>
                      <m:t>𝑃</m:t>
                    </m:r>
                    <m:r>
                      <a:rPr lang="en-US" sz="2400" b="0" i="1" smtClean="0">
                        <a:latin typeface="Cambria Math" charset="0"/>
                      </a:rPr>
                      <m:t> </m:t>
                    </m:r>
                  </m:oMath>
                </a14:m>
                <a:r>
                  <a:rPr lang="en-US" sz="2400" dirty="0" smtClean="0"/>
                  <a:t>for </a:t>
                </a:r>
                <a:r>
                  <a:rPr lang="en-US" sz="2400" b="1" dirty="0" smtClean="0"/>
                  <a:t>all</a:t>
                </a:r>
                <a:r>
                  <a:rPr lang="en-US" sz="2400" dirty="0" smtClean="0"/>
                  <a:t> points</a:t>
                </a:r>
                <a:endParaRPr lang="en-US" sz="2400" dirty="0"/>
              </a:p>
              <a:p>
                <a:pPr marL="0" lvl="0" indent="0">
                  <a:lnSpc>
                    <a:spcPct val="100000"/>
                  </a:lnSpc>
                  <a:spcBef>
                    <a:spcPts val="0"/>
                  </a:spcBef>
                  <a:buNone/>
                  <a:defRPr/>
                </a:pPr>
                <a:endParaRPr lang="en-US" i="1" dirty="0">
                  <a:latin typeface="Cambria Math" charset="0"/>
                </a:endParaRP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199" y="1825625"/>
                <a:ext cx="11082251" cy="4351338"/>
              </a:xfrm>
              <a:blipFill rotWithShape="0">
                <a:blip r:embed="rId6"/>
                <a:stretch>
                  <a:fillRect l="-1100" t="-1261" b="-9664"/>
                </a:stretch>
              </a:blipFill>
            </p:spPr>
            <p:txBody>
              <a:bodyPr/>
              <a:lstStyle/>
              <a:p>
                <a:r>
                  <a:rPr lang="en-US">
                    <a:noFill/>
                  </a:rPr>
                  <a:t> </a:t>
                </a:r>
              </a:p>
            </p:txBody>
          </p:sp>
        </mc:Fallback>
      </mc:AlternateContent>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23736220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4033"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Title 1"/>
              <p:cNvSpPr>
                <a:spLocks noGrp="1"/>
              </p:cNvSpPr>
              <p:nvPr>
                <p:ph type="title"/>
              </p:nvPr>
            </p:nvSpPr>
            <p:spPr/>
            <p:txBody>
              <a:bodyPr/>
              <a:lstStyle/>
              <a:p>
                <a:r>
                  <a:rPr lang="en-US" dirty="0" smtClean="0"/>
                  <a:t>Similarity in </a:t>
                </a:r>
                <a14:m>
                  <m:oMath xmlns:m="http://schemas.openxmlformats.org/officeDocument/2006/math">
                    <m:sSup>
                      <m:sSupPr>
                        <m:ctrlPr>
                          <a:rPr lang="en-US" b="0" i="1" smtClean="0">
                            <a:latin typeface="Cambria Math" charset="0"/>
                          </a:rPr>
                        </m:ctrlPr>
                      </m:sSupPr>
                      <m:e>
                        <m:r>
                          <a:rPr lang="en-US" b="0" i="1" smtClean="0">
                            <a:latin typeface="Cambria Math" charset="0"/>
                          </a:rPr>
                          <m:t>ℝ</m:t>
                        </m:r>
                      </m:e>
                      <m:sup>
                        <m:r>
                          <a:rPr lang="en-US" b="0" i="1" smtClean="0">
                            <a:latin typeface="Cambria Math" charset="0"/>
                          </a:rPr>
                          <m:t>𝑑</m:t>
                        </m:r>
                      </m:sup>
                    </m:sSup>
                  </m:oMath>
                </a14:m>
                <a:endParaRPr lang="en-US" dirty="0"/>
              </a:p>
            </p:txBody>
          </p:sp>
        </mc:Choice>
        <mc:Fallback xmlns="">
          <p:sp>
            <p:nvSpPr>
              <p:cNvPr id="2" name="Title 1"/>
              <p:cNvSpPr>
                <a:spLocks noGrp="1" noRot="1" noChangeAspect="1" noMove="1" noResize="1" noEditPoints="1" noAdjustHandles="1" noChangeArrowheads="1" noChangeShapeType="1" noTextEdit="1"/>
              </p:cNvSpPr>
              <p:nvPr>
                <p:ph type="title"/>
              </p:nvPr>
            </p:nvSpPr>
            <p:spPr>
              <a:blipFill rotWithShape="0">
                <a:blip r:embed="rId5"/>
                <a:stretch>
                  <a:fillRect l="-237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 name="Content Placeholder 7"/>
              <p:cNvSpPr>
                <a:spLocks noGrp="1"/>
              </p:cNvSpPr>
              <p:nvPr>
                <p:ph idx="1"/>
              </p:nvPr>
            </p:nvSpPr>
            <p:spPr/>
            <p:txBody>
              <a:bodyPr/>
              <a:lstStyle/>
              <a:p>
                <a:pPr marL="0" lvl="0" indent="0" algn="ctr">
                  <a:lnSpc>
                    <a:spcPct val="100000"/>
                  </a:lnSpc>
                  <a:spcBef>
                    <a:spcPts val="0"/>
                  </a:spcBef>
                  <a:buNone/>
                </a:pPr>
                <a14:m>
                  <m:oMath xmlns:m="http://schemas.openxmlformats.org/officeDocument/2006/math">
                    <m:sSub>
                      <m:sSubPr>
                        <m:ctrlPr>
                          <a:rPr lang="en-US" sz="2400" i="1" smtClean="0">
                            <a:latin typeface="Cambria Math" charset="0"/>
                          </a:rPr>
                        </m:ctrlPr>
                      </m:sSubPr>
                      <m:e>
                        <m:r>
                          <a:rPr lang="en-US" sz="2400" b="0" i="1" smtClean="0">
                            <a:latin typeface="Cambria Math" charset="0"/>
                          </a:rPr>
                          <m:t>𝑞</m:t>
                        </m:r>
                      </m:e>
                      <m:sub>
                        <m:r>
                          <a:rPr lang="en-US" sz="2400" i="1" smtClean="0">
                            <a:latin typeface="Cambria Math" charset="0"/>
                          </a:rPr>
                          <m:t>𝑖</m:t>
                        </m:r>
                        <m:r>
                          <a:rPr lang="en-US" sz="2400" b="0" i="1" smtClean="0">
                            <a:latin typeface="Cambria Math" charset="0"/>
                          </a:rPr>
                          <m:t>𝑗</m:t>
                        </m:r>
                      </m:sub>
                    </m:sSub>
                    <m:r>
                      <a:rPr lang="en-US" sz="2400" i="1">
                        <a:latin typeface="Cambria Math" charset="0"/>
                      </a:rPr>
                      <m:t>=</m:t>
                    </m:r>
                  </m:oMath>
                </a14:m>
                <a:r>
                  <a:rPr lang="en-US" sz="2400" dirty="0"/>
                  <a:t> “neighborliness” </a:t>
                </a:r>
                <a:r>
                  <a:rPr lang="en-US" sz="2400" i="1" dirty="0" smtClean="0"/>
                  <a:t>between </a:t>
                </a:r>
                <a14:m>
                  <m:oMath xmlns:m="http://schemas.openxmlformats.org/officeDocument/2006/math">
                    <m:sSub>
                      <m:sSubPr>
                        <m:ctrlPr>
                          <a:rPr lang="en-US" sz="2400" b="1" i="1">
                            <a:latin typeface="Cambria Math" charset="0"/>
                          </a:rPr>
                        </m:ctrlPr>
                      </m:sSubPr>
                      <m:e>
                        <m:r>
                          <a:rPr lang="en-US" sz="2400" b="1" i="1" smtClean="0">
                            <a:latin typeface="Cambria Math" charset="0"/>
                          </a:rPr>
                          <m:t>𝒚</m:t>
                        </m:r>
                      </m:e>
                      <m:sub>
                        <m:r>
                          <a:rPr lang="en-US" sz="2400" b="1" i="1">
                            <a:latin typeface="Cambria Math" charset="0"/>
                          </a:rPr>
                          <m:t>𝒋</m:t>
                        </m:r>
                      </m:sub>
                    </m:sSub>
                  </m:oMath>
                </a14:m>
                <a:r>
                  <a:rPr lang="en-US" sz="2400" dirty="0"/>
                  <a:t> </a:t>
                </a:r>
                <a:r>
                  <a:rPr lang="en-US" sz="2400" dirty="0" smtClean="0"/>
                  <a:t>a</a:t>
                </a:r>
                <a14:m>
                  <m:oMath xmlns:m="http://schemas.openxmlformats.org/officeDocument/2006/math">
                    <m:r>
                      <m:rPr>
                        <m:sty m:val="p"/>
                      </m:rPr>
                      <a:rPr lang="en-US" sz="2400" b="0" i="0" smtClean="0">
                        <a:latin typeface="Cambria Math" charset="0"/>
                      </a:rPr>
                      <m:t>nd</m:t>
                    </m:r>
                    <m:r>
                      <a:rPr lang="en-US" sz="2400" b="0" i="0" smtClean="0">
                        <a:latin typeface="Cambria Math" charset="0"/>
                      </a:rPr>
                      <m:t> </m:t>
                    </m:r>
                    <m:sSub>
                      <m:sSubPr>
                        <m:ctrlPr>
                          <a:rPr lang="en-US" sz="2400" b="1" i="1">
                            <a:latin typeface="Cambria Math" charset="0"/>
                          </a:rPr>
                        </m:ctrlPr>
                      </m:sSubPr>
                      <m:e>
                        <m:r>
                          <a:rPr lang="en-US" sz="2400" b="1" i="1" smtClean="0">
                            <a:latin typeface="Cambria Math" charset="0"/>
                          </a:rPr>
                          <m:t>𝒚</m:t>
                        </m:r>
                      </m:e>
                      <m:sub>
                        <m:r>
                          <a:rPr lang="en-US" sz="2400" b="1" i="1">
                            <a:latin typeface="Cambria Math" charset="0"/>
                          </a:rPr>
                          <m:t>𝒊</m:t>
                        </m:r>
                      </m:sub>
                    </m:sSub>
                  </m:oMath>
                </a14:m>
                <a:r>
                  <a:rPr lang="en-US" sz="2400" b="1" dirty="0" smtClean="0"/>
                  <a:t> </a:t>
                </a:r>
                <a14:m>
                  <m:oMath xmlns:m="http://schemas.openxmlformats.org/officeDocument/2006/math">
                    <m:r>
                      <a:rPr lang="en-US" sz="2400" b="1" i="1" smtClean="0">
                        <a:latin typeface="Cambria Math" charset="0"/>
                      </a:rPr>
                      <m:t>= </m:t>
                    </m:r>
                    <m:f>
                      <m:fPr>
                        <m:ctrlPr>
                          <a:rPr lang="mr-IN" sz="2400" b="1" i="1" smtClean="0">
                            <a:latin typeface="Cambria Math" charset="0"/>
                          </a:rPr>
                        </m:ctrlPr>
                      </m:fPr>
                      <m:num>
                        <m:sSup>
                          <m:sSupPr>
                            <m:ctrlPr>
                              <a:rPr lang="en-US" sz="2400" b="1" i="1" smtClean="0">
                                <a:latin typeface="Cambria Math" charset="0"/>
                              </a:rPr>
                            </m:ctrlPr>
                          </m:sSupPr>
                          <m:e>
                            <m:d>
                              <m:dPr>
                                <m:ctrlPr>
                                  <a:rPr lang="en-US" sz="2400" b="1" i="1" smtClean="0">
                                    <a:latin typeface="Cambria Math" charset="0"/>
                                  </a:rPr>
                                </m:ctrlPr>
                              </m:dPr>
                              <m:e>
                                <m:r>
                                  <a:rPr lang="en-US" sz="2400" b="1" i="1" smtClean="0">
                                    <a:latin typeface="Cambria Math" charset="0"/>
                                  </a:rPr>
                                  <m:t>𝟏</m:t>
                                </m:r>
                                <m:r>
                                  <a:rPr lang="en-US" sz="2400" b="1" i="1" smtClean="0">
                                    <a:latin typeface="Cambria Math" charset="0"/>
                                  </a:rPr>
                                  <m:t>+</m:t>
                                </m:r>
                                <m:sSup>
                                  <m:sSupPr>
                                    <m:ctrlPr>
                                      <a:rPr lang="en-US" sz="2400" b="1" i="1" smtClean="0">
                                        <a:latin typeface="Cambria Math" charset="0"/>
                                      </a:rPr>
                                    </m:ctrlPr>
                                  </m:sSupPr>
                                  <m:e>
                                    <m:d>
                                      <m:dPr>
                                        <m:begChr m:val="|"/>
                                        <m:endChr m:val="|"/>
                                        <m:ctrlPr>
                                          <a:rPr lang="en-US" sz="2400" b="1" i="1" smtClean="0">
                                            <a:latin typeface="Cambria Math" charset="0"/>
                                          </a:rPr>
                                        </m:ctrlPr>
                                      </m:dPr>
                                      <m:e>
                                        <m:d>
                                          <m:dPr>
                                            <m:begChr m:val="|"/>
                                            <m:endChr m:val="|"/>
                                            <m:ctrlPr>
                                              <a:rPr lang="en-US" sz="2400" b="1" i="1" smtClean="0">
                                                <a:latin typeface="Cambria Math" charset="0"/>
                                              </a:rPr>
                                            </m:ctrlPr>
                                          </m:dPr>
                                          <m:e>
                                            <m:sSub>
                                              <m:sSubPr>
                                                <m:ctrlPr>
                                                  <a:rPr lang="en-US" sz="2400" b="1" i="1" smtClean="0">
                                                    <a:latin typeface="Cambria Math" charset="0"/>
                                                  </a:rPr>
                                                </m:ctrlPr>
                                              </m:sSubPr>
                                              <m:e>
                                                <m:r>
                                                  <a:rPr lang="en-US" sz="2400" b="1" i="1" smtClean="0">
                                                    <a:latin typeface="Cambria Math" charset="0"/>
                                                  </a:rPr>
                                                  <m:t>𝒚</m:t>
                                                </m:r>
                                              </m:e>
                                              <m:sub>
                                                <m:r>
                                                  <a:rPr lang="en-US" sz="2400" b="1" i="1" smtClean="0">
                                                    <a:latin typeface="Cambria Math" charset="0"/>
                                                  </a:rPr>
                                                  <m:t>𝒊</m:t>
                                                </m:r>
                                              </m:sub>
                                            </m:sSub>
                                            <m:r>
                                              <a:rPr lang="en-US" sz="2400" b="1" i="1" smtClean="0">
                                                <a:latin typeface="Cambria Math" charset="0"/>
                                              </a:rPr>
                                              <m:t>−</m:t>
                                            </m:r>
                                            <m:sSub>
                                              <m:sSubPr>
                                                <m:ctrlPr>
                                                  <a:rPr lang="en-US" sz="2400" b="1" i="1" smtClean="0">
                                                    <a:latin typeface="Cambria Math" charset="0"/>
                                                  </a:rPr>
                                                </m:ctrlPr>
                                              </m:sSubPr>
                                              <m:e>
                                                <m:r>
                                                  <a:rPr lang="en-US" sz="2400" b="1" i="1" smtClean="0">
                                                    <a:latin typeface="Cambria Math" charset="0"/>
                                                  </a:rPr>
                                                  <m:t>𝒚</m:t>
                                                </m:r>
                                              </m:e>
                                              <m:sub>
                                                <m:r>
                                                  <a:rPr lang="en-US" sz="2400" b="1" i="1" smtClean="0">
                                                    <a:latin typeface="Cambria Math" charset="0"/>
                                                  </a:rPr>
                                                  <m:t>𝒋</m:t>
                                                </m:r>
                                              </m:sub>
                                            </m:sSub>
                                          </m:e>
                                        </m:d>
                                      </m:e>
                                    </m:d>
                                  </m:e>
                                  <m:sup>
                                    <m:r>
                                      <a:rPr lang="en-US" sz="2400" b="1" i="1" smtClean="0">
                                        <a:latin typeface="Cambria Math" charset="0"/>
                                      </a:rPr>
                                      <m:t>𝟐</m:t>
                                    </m:r>
                                  </m:sup>
                                </m:sSup>
                              </m:e>
                            </m:d>
                          </m:e>
                          <m:sup>
                            <m:r>
                              <a:rPr lang="en-US" sz="2400" b="1" i="1" smtClean="0">
                                <a:latin typeface="Cambria Math" charset="0"/>
                              </a:rPr>
                              <m:t>−</m:t>
                            </m:r>
                            <m:r>
                              <a:rPr lang="en-US" sz="2400" b="1" i="1" smtClean="0">
                                <a:latin typeface="Cambria Math" charset="0"/>
                              </a:rPr>
                              <m:t>𝟏</m:t>
                            </m:r>
                          </m:sup>
                        </m:sSup>
                      </m:num>
                      <m:den>
                        <m:nary>
                          <m:naryPr>
                            <m:chr m:val="∑"/>
                            <m:limLoc m:val="subSup"/>
                            <m:supHide m:val="on"/>
                            <m:ctrlPr>
                              <a:rPr lang="mr-IN" sz="2400" b="1" i="1" smtClean="0">
                                <a:latin typeface="Cambria Math" charset="0"/>
                              </a:rPr>
                            </m:ctrlPr>
                          </m:naryPr>
                          <m:sub>
                            <m:r>
                              <m:rPr>
                                <m:brk m:alnAt="9"/>
                              </m:rPr>
                              <a:rPr lang="en-US" sz="2400" b="1" i="1" smtClean="0">
                                <a:latin typeface="Cambria Math" charset="0"/>
                              </a:rPr>
                              <m:t>𝒌</m:t>
                            </m:r>
                            <m:r>
                              <a:rPr lang="en-US" sz="2400" b="1" i="1" smtClean="0">
                                <a:latin typeface="Cambria Math" charset="0"/>
                              </a:rPr>
                              <m:t>≠</m:t>
                            </m:r>
                            <m:r>
                              <a:rPr lang="en-US" sz="2400" b="1" i="1" smtClean="0">
                                <a:latin typeface="Cambria Math" charset="0"/>
                              </a:rPr>
                              <m:t>𝒍</m:t>
                            </m:r>
                          </m:sub>
                          <m:sup/>
                          <m:e>
                            <m:sSup>
                              <m:sSupPr>
                                <m:ctrlPr>
                                  <a:rPr lang="en-US" sz="2400" b="1" i="1">
                                    <a:latin typeface="Cambria Math" charset="0"/>
                                  </a:rPr>
                                </m:ctrlPr>
                              </m:sSupPr>
                              <m:e>
                                <m:d>
                                  <m:dPr>
                                    <m:ctrlPr>
                                      <a:rPr lang="en-US" sz="2400" b="1" i="1">
                                        <a:latin typeface="Cambria Math" charset="0"/>
                                      </a:rPr>
                                    </m:ctrlPr>
                                  </m:dPr>
                                  <m:e>
                                    <m:r>
                                      <a:rPr lang="en-US" sz="2400" b="1" i="1">
                                        <a:latin typeface="Cambria Math" charset="0"/>
                                      </a:rPr>
                                      <m:t>𝟏</m:t>
                                    </m:r>
                                    <m:r>
                                      <a:rPr lang="en-US" sz="2400" b="1" i="1">
                                        <a:latin typeface="Cambria Math" charset="0"/>
                                      </a:rPr>
                                      <m:t>+</m:t>
                                    </m:r>
                                    <m:sSup>
                                      <m:sSupPr>
                                        <m:ctrlPr>
                                          <a:rPr lang="en-US" sz="2400" b="1" i="1">
                                            <a:latin typeface="Cambria Math" charset="0"/>
                                          </a:rPr>
                                        </m:ctrlPr>
                                      </m:sSupPr>
                                      <m:e>
                                        <m:d>
                                          <m:dPr>
                                            <m:begChr m:val="|"/>
                                            <m:endChr m:val="|"/>
                                            <m:ctrlPr>
                                              <a:rPr lang="en-US" sz="2400" b="1" i="1">
                                                <a:latin typeface="Cambria Math" charset="0"/>
                                              </a:rPr>
                                            </m:ctrlPr>
                                          </m:dPr>
                                          <m:e>
                                            <m:d>
                                              <m:dPr>
                                                <m:begChr m:val="|"/>
                                                <m:endChr m:val="|"/>
                                                <m:ctrlPr>
                                                  <a:rPr lang="en-US" sz="2400" b="1" i="1">
                                                    <a:latin typeface="Cambria Math" charset="0"/>
                                                  </a:rPr>
                                                </m:ctrlPr>
                                              </m:dPr>
                                              <m:e>
                                                <m:sSub>
                                                  <m:sSubPr>
                                                    <m:ctrlPr>
                                                      <a:rPr lang="en-US" sz="2400" b="1" i="1">
                                                        <a:latin typeface="Cambria Math" charset="0"/>
                                                      </a:rPr>
                                                    </m:ctrlPr>
                                                  </m:sSubPr>
                                                  <m:e>
                                                    <m:r>
                                                      <a:rPr lang="en-US" sz="2400" b="1" i="1">
                                                        <a:latin typeface="Cambria Math" charset="0"/>
                                                      </a:rPr>
                                                      <m:t>𝒚</m:t>
                                                    </m:r>
                                                  </m:e>
                                                  <m:sub>
                                                    <m:r>
                                                      <a:rPr lang="en-US" sz="2400" b="1" i="1" smtClean="0">
                                                        <a:latin typeface="Cambria Math" charset="0"/>
                                                      </a:rPr>
                                                      <m:t>𝒌</m:t>
                                                    </m:r>
                                                  </m:sub>
                                                </m:sSub>
                                                <m:r>
                                                  <a:rPr lang="en-US" sz="2400" b="1" i="1">
                                                    <a:latin typeface="Cambria Math" charset="0"/>
                                                  </a:rPr>
                                                  <m:t>−</m:t>
                                                </m:r>
                                                <m:sSub>
                                                  <m:sSubPr>
                                                    <m:ctrlPr>
                                                      <a:rPr lang="en-US" sz="2400" b="1" i="1">
                                                        <a:latin typeface="Cambria Math" charset="0"/>
                                                      </a:rPr>
                                                    </m:ctrlPr>
                                                  </m:sSubPr>
                                                  <m:e>
                                                    <m:r>
                                                      <a:rPr lang="en-US" sz="2400" b="1" i="1">
                                                        <a:latin typeface="Cambria Math" charset="0"/>
                                                      </a:rPr>
                                                      <m:t>𝒚</m:t>
                                                    </m:r>
                                                  </m:e>
                                                  <m:sub>
                                                    <m:r>
                                                      <a:rPr lang="en-US" sz="2400" b="1" i="1" smtClean="0">
                                                        <a:latin typeface="Cambria Math" charset="0"/>
                                                      </a:rPr>
                                                      <m:t>𝒍</m:t>
                                                    </m:r>
                                                  </m:sub>
                                                </m:sSub>
                                              </m:e>
                                            </m:d>
                                          </m:e>
                                        </m:d>
                                      </m:e>
                                      <m:sup>
                                        <m:r>
                                          <a:rPr lang="en-US" sz="2400" b="1" i="1">
                                            <a:latin typeface="Cambria Math" charset="0"/>
                                          </a:rPr>
                                          <m:t>𝟐</m:t>
                                        </m:r>
                                      </m:sup>
                                    </m:sSup>
                                  </m:e>
                                </m:d>
                              </m:e>
                              <m:sup>
                                <m:r>
                                  <a:rPr lang="en-US" sz="2400" b="1" i="1">
                                    <a:latin typeface="Cambria Math" charset="0"/>
                                  </a:rPr>
                                  <m:t>−</m:t>
                                </m:r>
                                <m:r>
                                  <a:rPr lang="en-US" sz="2400" b="1" i="1">
                                    <a:latin typeface="Cambria Math" charset="0"/>
                                  </a:rPr>
                                  <m:t>𝟏</m:t>
                                </m:r>
                              </m:sup>
                            </m:sSup>
                          </m:e>
                        </m:nary>
                      </m:den>
                    </m:f>
                  </m:oMath>
                </a14:m>
                <a:endParaRPr lang="en-US" sz="2400" dirty="0" smtClean="0"/>
              </a:p>
              <a:p>
                <a:pPr marL="0" lvl="0" indent="0" algn="ctr">
                  <a:lnSpc>
                    <a:spcPct val="100000"/>
                  </a:lnSpc>
                  <a:spcBef>
                    <a:spcPts val="0"/>
                  </a:spcBef>
                  <a:buNone/>
                </a:pPr>
                <a:endParaRPr lang="en-US" sz="2400" dirty="0" smtClean="0"/>
              </a:p>
              <a:p>
                <a:pPr marL="0" lvl="0" indent="0" algn="ctr">
                  <a:lnSpc>
                    <a:spcPct val="100000"/>
                  </a:lnSpc>
                  <a:spcBef>
                    <a:spcPts val="0"/>
                  </a:spcBef>
                  <a:buNone/>
                </a:pPr>
                <a:endParaRPr lang="en-US" sz="2400" dirty="0" smtClean="0"/>
              </a:p>
              <a:p>
                <a:pPr marL="0" lvl="0" indent="0" algn="ctr">
                  <a:lnSpc>
                    <a:spcPct val="100000"/>
                  </a:lnSpc>
                  <a:spcBef>
                    <a:spcPts val="0"/>
                  </a:spcBef>
                  <a:buNone/>
                </a:pPr>
                <a:r>
                  <a:rPr lang="en-US" sz="2400" dirty="0" smtClean="0"/>
                  <a:t>Note: </a:t>
                </a:r>
                <a14:m>
                  <m:oMath xmlns:m="http://schemas.openxmlformats.org/officeDocument/2006/math">
                    <m:sSub>
                      <m:sSubPr>
                        <m:ctrlPr>
                          <a:rPr lang="en-US" sz="2400" b="0" i="1" smtClean="0">
                            <a:latin typeface="Cambria Math" charset="0"/>
                          </a:rPr>
                        </m:ctrlPr>
                      </m:sSubPr>
                      <m:e>
                        <m:r>
                          <a:rPr lang="en-US" sz="2400" b="0" i="1" smtClean="0">
                            <a:latin typeface="Cambria Math" charset="0"/>
                          </a:rPr>
                          <m:t>𝑞</m:t>
                        </m:r>
                      </m:e>
                      <m:sub>
                        <m:r>
                          <a:rPr lang="en-US" sz="2400" b="0" i="1" smtClean="0">
                            <a:latin typeface="Cambria Math" charset="0"/>
                          </a:rPr>
                          <m:t>𝑖𝑗</m:t>
                        </m:r>
                      </m:sub>
                    </m:sSub>
                  </m:oMath>
                </a14:m>
                <a:r>
                  <a:rPr lang="en-US" sz="2400" dirty="0" smtClean="0"/>
                  <a:t> is defined using a Student-t distribution, as opposed to a Gaussian distribution</a:t>
                </a:r>
              </a:p>
            </p:txBody>
          </p:sp>
        </mc:Choice>
        <mc:Fallback xmlns="">
          <p:sp>
            <p:nvSpPr>
              <p:cNvPr id="8" name="Content Placeholder 7"/>
              <p:cNvSpPr>
                <a:spLocks noGrp="1" noRot="1" noChangeAspect="1" noMove="1" noResize="1" noEditPoints="1" noAdjustHandles="1" noChangeArrowheads="1" noChangeShapeType="1" noTextEdit="1"/>
              </p:cNvSpPr>
              <p:nvPr>
                <p:ph idx="1"/>
              </p:nvPr>
            </p:nvSpPr>
            <p:spPr>
              <a:blipFill rotWithShape="0">
                <a:blip r:embed="rId6"/>
                <a:stretch>
                  <a:fillRect/>
                </a:stretch>
              </a:blipFill>
            </p:spPr>
            <p:txBody>
              <a:bodyPr/>
              <a:lstStyle/>
              <a:p>
                <a:r>
                  <a:rPr lang="en-US">
                    <a:noFill/>
                  </a:rPr>
                  <a:t> </a:t>
                </a:r>
              </a:p>
            </p:txBody>
          </p:sp>
        </mc:Fallback>
      </mc:AlternateContent>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8428834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043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Cost of the Mapping</a:t>
            </a:r>
            <a:endParaRPr lang="en-US" dirty="0"/>
          </a:p>
        </p:txBody>
      </p:sp>
      <mc:AlternateContent xmlns:mc="http://schemas.openxmlformats.org/markup-compatibility/2006" xmlns:a14="http://schemas.microsoft.com/office/drawing/2010/main">
        <mc:Choice Requires="a14">
          <p:sp>
            <p:nvSpPr>
              <p:cNvPr id="4" name="Content Placeholder 3"/>
              <p:cNvSpPr>
                <a:spLocks noGrp="1"/>
              </p:cNvSpPr>
              <p:nvPr>
                <p:ph idx="1"/>
              </p:nvPr>
            </p:nvSpPr>
            <p:spPr/>
            <p:txBody>
              <a:bodyPr>
                <a:normAutofit fontScale="70000" lnSpcReduction="2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In an ideal world:</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𝑖𝑗</m:t>
                        </m:r>
                      </m:sub>
                    </m:sSub>
                    <m:r>
                      <a:rPr lang="en-US" b="0" i="1" smtClean="0">
                        <a:latin typeface="Cambria Math" charset="0"/>
                      </a:rPr>
                      <m:t>=</m:t>
                    </m:r>
                    <m:sSub>
                      <m:sSubPr>
                        <m:ctrlPr>
                          <a:rPr lang="en-US" b="0" i="1" smtClean="0">
                            <a:latin typeface="Cambria Math" charset="0"/>
                          </a:rPr>
                        </m:ctrlPr>
                      </m:sSubPr>
                      <m:e>
                        <m:r>
                          <a:rPr lang="en-US" b="0" i="1" smtClean="0">
                            <a:latin typeface="Cambria Math" charset="0"/>
                          </a:rPr>
                          <m:t>𝑞</m:t>
                        </m:r>
                      </m:e>
                      <m:sub>
                        <m:r>
                          <a:rPr lang="en-US" b="0" i="1" smtClean="0">
                            <a:latin typeface="Cambria Math" charset="0"/>
                          </a:rPr>
                          <m:t>𝑖𝑗</m:t>
                        </m:r>
                      </m:sub>
                    </m:sSub>
                    <m:r>
                      <a:rPr lang="en-US" b="0" i="1" smtClean="0">
                        <a:latin typeface="Cambria Math" charset="0"/>
                      </a:rPr>
                      <m:t> ∀</m:t>
                    </m:r>
                    <m:r>
                      <a:rPr lang="en-US" b="0" i="1" smtClean="0">
                        <a:latin typeface="Cambria Math" charset="0"/>
                      </a:rPr>
                      <m:t>𝑖</m:t>
                    </m:r>
                    <m:r>
                      <a:rPr lang="en-US" b="0" i="1" smtClean="0">
                        <a:latin typeface="Cambria Math" charset="0"/>
                      </a:rPr>
                      <m:t>, </m:t>
                    </m:r>
                    <m:r>
                      <a:rPr lang="en-US" b="0" i="1" smtClean="0">
                        <a:latin typeface="Cambria Math" charset="0"/>
                      </a:rPr>
                      <m:t>𝑗</m:t>
                    </m:r>
                  </m:oMath>
                </a14:m>
                <a:r>
                  <a:rPr lang="en-US" dirty="0" smtClean="0"/>
                  <a:t>  (i.e. a perfect mapping)</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Realistically, need to minimize the difference between </a:t>
                </a:r>
                <a14:m>
                  <m:oMath xmlns:m="http://schemas.openxmlformats.org/officeDocument/2006/math">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𝑖𝑗</m:t>
                        </m:r>
                      </m:sub>
                    </m:sSub>
                  </m:oMath>
                </a14:m>
                <a:r>
                  <a:rPr lang="en-US" dirty="0" smtClean="0"/>
                  <a:t> and </a:t>
                </a:r>
                <a14:m>
                  <m:oMath xmlns:m="http://schemas.openxmlformats.org/officeDocument/2006/math">
                    <m:sSub>
                      <m:sSubPr>
                        <m:ctrlPr>
                          <a:rPr lang="en-US" b="0" i="1" smtClean="0">
                            <a:latin typeface="Cambria Math" charset="0"/>
                          </a:rPr>
                        </m:ctrlPr>
                      </m:sSubPr>
                      <m:e>
                        <m:r>
                          <a:rPr lang="en-US" b="0" i="1" smtClean="0">
                            <a:latin typeface="Cambria Math" charset="0"/>
                          </a:rPr>
                          <m:t>𝑞</m:t>
                        </m:r>
                      </m:e>
                      <m:sub>
                        <m:r>
                          <a:rPr lang="en-US" b="0" i="1" smtClean="0">
                            <a:latin typeface="Cambria Math" charset="0"/>
                          </a:rPr>
                          <m:t>𝑖𝑗</m:t>
                        </m:r>
                      </m:sub>
                    </m:sSub>
                  </m:oMath>
                </a14:m>
                <a:r>
                  <a:rPr lang="en-US" dirty="0" smtClean="0"/>
                  <a: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b="0" i="1" smtClean="0">
                          <a:latin typeface="Cambria Math" charset="0"/>
                        </a:rPr>
                        <m:t>𝐶</m:t>
                      </m:r>
                      <m:r>
                        <a:rPr lang="en-US" b="0" i="1" smtClean="0">
                          <a:latin typeface="Cambria Math" charset="0"/>
                        </a:rPr>
                        <m:t>=</m:t>
                      </m:r>
                      <m:r>
                        <a:rPr lang="en-US" b="0" i="1" smtClean="0">
                          <a:latin typeface="Cambria Math" charset="0"/>
                        </a:rPr>
                        <m:t>𝐾𝐿</m:t>
                      </m:r>
                      <m:r>
                        <a:rPr lang="en-US" b="0" i="1" smtClean="0">
                          <a:latin typeface="Cambria Math" charset="0"/>
                        </a:rPr>
                        <m:t>(</m:t>
                      </m:r>
                      <m:r>
                        <a:rPr lang="en-US" b="0" i="1" smtClean="0">
                          <a:latin typeface="Cambria Math" charset="0"/>
                        </a:rPr>
                        <m:t>𝑃</m:t>
                      </m:r>
                      <m:r>
                        <a:rPr lang="en-US" b="0" i="1" smtClean="0">
                          <a:latin typeface="Cambria Math" charset="0"/>
                        </a:rPr>
                        <m:t>|</m:t>
                      </m:r>
                      <m:d>
                        <m:dPr>
                          <m:begChr m:val="|"/>
                          <m:ctrlPr>
                            <a:rPr lang="en-US" b="0" i="1" smtClean="0">
                              <a:latin typeface="Cambria Math" charset="0"/>
                            </a:rPr>
                          </m:ctrlPr>
                        </m:dPr>
                        <m:e>
                          <m:r>
                            <a:rPr lang="en-US" b="0" i="1" smtClean="0">
                              <a:latin typeface="Cambria Math" charset="0"/>
                            </a:rPr>
                            <m:t>𝑄</m:t>
                          </m:r>
                        </m:e>
                      </m:d>
                      <m:r>
                        <a:rPr lang="en-US" b="0" i="1" smtClean="0">
                          <a:latin typeface="Cambria Math" charset="0"/>
                        </a:rPr>
                        <m:t>=</m:t>
                      </m:r>
                      <m:nary>
                        <m:naryPr>
                          <m:chr m:val="∑"/>
                          <m:supHide m:val="on"/>
                          <m:ctrlPr>
                            <a:rPr lang="en-US" b="0" i="1" smtClean="0">
                              <a:latin typeface="Cambria Math" charset="0"/>
                            </a:rPr>
                          </m:ctrlPr>
                        </m:naryPr>
                        <m:sub>
                          <m:r>
                            <a:rPr lang="en-US" b="0" i="1" smtClean="0">
                              <a:latin typeface="Cambria Math" charset="0"/>
                            </a:rPr>
                            <m:t>𝑖</m:t>
                          </m:r>
                        </m:sub>
                        <m:sup/>
                        <m:e>
                          <m:nary>
                            <m:naryPr>
                              <m:chr m:val="∑"/>
                              <m:supHide m:val="on"/>
                              <m:ctrlPr>
                                <a:rPr lang="en-US" b="0" i="1" smtClean="0">
                                  <a:latin typeface="Cambria Math" charset="0"/>
                                </a:rPr>
                              </m:ctrlPr>
                            </m:naryPr>
                            <m:sub>
                              <m:r>
                                <a:rPr lang="en-US" b="0" i="1" smtClean="0">
                                  <a:latin typeface="Cambria Math" charset="0"/>
                                </a:rPr>
                                <m:t>𝑗</m:t>
                              </m:r>
                            </m:sub>
                            <m:sup/>
                            <m:e>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𝑖𝑗</m:t>
                                  </m:r>
                                </m:sub>
                              </m:sSub>
                              <m:func>
                                <m:funcPr>
                                  <m:ctrlPr>
                                    <a:rPr lang="en-US" b="0" i="1" smtClean="0">
                                      <a:latin typeface="Cambria Math" charset="0"/>
                                    </a:rPr>
                                  </m:ctrlPr>
                                </m:funcPr>
                                <m:fName>
                                  <m:r>
                                    <m:rPr>
                                      <m:sty m:val="p"/>
                                    </m:rPr>
                                    <a:rPr lang="en-US" b="0" i="0" smtClean="0">
                                      <a:latin typeface="Cambria Math" charset="0"/>
                                    </a:rPr>
                                    <m:t>log</m:t>
                                  </m:r>
                                </m:fName>
                                <m:e>
                                  <m:f>
                                    <m:fPr>
                                      <m:ctrlPr>
                                        <a:rPr lang="en-US" b="0" i="1" smtClean="0">
                                          <a:latin typeface="Cambria Math" charset="0"/>
                                        </a:rPr>
                                      </m:ctrlPr>
                                    </m:fPr>
                                    <m:num>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𝑖𝑗</m:t>
                                          </m:r>
                                        </m:sub>
                                      </m:sSub>
                                    </m:num>
                                    <m:den>
                                      <m:sSub>
                                        <m:sSubPr>
                                          <m:ctrlPr>
                                            <a:rPr lang="en-US" b="0" i="1" smtClean="0">
                                              <a:latin typeface="Cambria Math" charset="0"/>
                                            </a:rPr>
                                          </m:ctrlPr>
                                        </m:sSubPr>
                                        <m:e>
                                          <m:r>
                                            <a:rPr lang="en-US" b="0" i="1" smtClean="0">
                                              <a:latin typeface="Cambria Math" charset="0"/>
                                            </a:rPr>
                                            <m:t>𝑞</m:t>
                                          </m:r>
                                        </m:e>
                                        <m:sub>
                                          <m:r>
                                            <a:rPr lang="en-US" b="0" i="1" smtClean="0">
                                              <a:latin typeface="Cambria Math" charset="0"/>
                                            </a:rPr>
                                            <m:t>𝑖𝑗</m:t>
                                          </m:r>
                                        </m:sub>
                                      </m:sSub>
                                    </m:den>
                                  </m:f>
                                </m:e>
                              </m:func>
                            </m:e>
                          </m:nary>
                        </m:e>
                      </m:nary>
                    </m:oMath>
                  </m:oMathPara>
                </a14:m>
                <a:endParaRPr lang="en-US" dirty="0" smtClean="0"/>
              </a:p>
              <a:p>
                <a:pPr marL="0" marR="0" lvl="0" indent="0" algn="ctr"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By performing gradient descent:</a:t>
                </a:r>
              </a:p>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f>
                        <m:fPr>
                          <m:ctrlPr>
                            <a:rPr lang="en-US" b="0" i="1" smtClean="0">
                              <a:latin typeface="Cambria Math" charset="0"/>
                            </a:rPr>
                          </m:ctrlPr>
                        </m:fPr>
                        <m:num>
                          <m:r>
                            <a:rPr lang="en-US" b="0" i="1" smtClean="0">
                              <a:latin typeface="Cambria Math" charset="0"/>
                            </a:rPr>
                            <m:t>𝛿</m:t>
                          </m:r>
                          <m:r>
                            <a:rPr lang="en-US" b="0" i="1" smtClean="0">
                              <a:latin typeface="Cambria Math" charset="0"/>
                            </a:rPr>
                            <m:t>𝐶</m:t>
                          </m:r>
                        </m:num>
                        <m:den>
                          <m:r>
                            <a:rPr lang="en-US" b="0" i="1" smtClean="0">
                              <a:latin typeface="Cambria Math" charset="0"/>
                            </a:rPr>
                            <m:t>𝛿</m:t>
                          </m:r>
                          <m:sSub>
                            <m:sSubPr>
                              <m:ctrlPr>
                                <a:rPr lang="en-US" b="0" i="1" smtClean="0">
                                  <a:latin typeface="Cambria Math" charset="0"/>
                                </a:rPr>
                              </m:ctrlPr>
                            </m:sSubPr>
                            <m:e>
                              <m:r>
                                <a:rPr lang="en-US" b="0" i="1" smtClean="0">
                                  <a:latin typeface="Cambria Math" charset="0"/>
                                </a:rPr>
                                <m:t>𝑦</m:t>
                              </m:r>
                            </m:e>
                            <m:sub>
                              <m:r>
                                <a:rPr lang="en-US" b="0" i="1" smtClean="0">
                                  <a:latin typeface="Cambria Math" charset="0"/>
                                </a:rPr>
                                <m:t>𝑖</m:t>
                              </m:r>
                            </m:sub>
                          </m:sSub>
                        </m:den>
                      </m:f>
                      <m:r>
                        <a:rPr lang="en-US" b="0" i="1" smtClean="0">
                          <a:latin typeface="Cambria Math" charset="0"/>
                        </a:rPr>
                        <m:t>=4</m:t>
                      </m:r>
                      <m:nary>
                        <m:naryPr>
                          <m:chr m:val="∑"/>
                          <m:supHide m:val="on"/>
                          <m:ctrlPr>
                            <a:rPr lang="en-US" b="0" i="1" smtClean="0">
                              <a:latin typeface="Cambria Math" charset="0"/>
                            </a:rPr>
                          </m:ctrlPr>
                        </m:naryPr>
                        <m:sub>
                          <m:r>
                            <a:rPr lang="en-US" b="0" i="1" smtClean="0">
                              <a:latin typeface="Cambria Math" charset="0"/>
                            </a:rPr>
                            <m:t>𝑗</m:t>
                          </m:r>
                        </m:sub>
                        <m:sup/>
                        <m:e>
                          <m:f>
                            <m:fPr>
                              <m:ctrlPr>
                                <a:rPr lang="en-US" b="0" i="1" smtClean="0">
                                  <a:latin typeface="Cambria Math" charset="0"/>
                                </a:rPr>
                              </m:ctrlPr>
                            </m:fPr>
                            <m:num>
                              <m:d>
                                <m:dPr>
                                  <m:ctrlPr>
                                    <a:rPr lang="en-US" b="0" i="1" smtClean="0">
                                      <a:latin typeface="Cambria Math" charset="0"/>
                                    </a:rPr>
                                  </m:ctrlPr>
                                </m:dPr>
                                <m:e>
                                  <m:sSub>
                                    <m:sSubPr>
                                      <m:ctrlPr>
                                        <a:rPr lang="en-US" b="0" i="1" smtClean="0">
                                          <a:latin typeface="Cambria Math" charset="0"/>
                                        </a:rPr>
                                      </m:ctrlPr>
                                    </m:sSubPr>
                                    <m:e>
                                      <m:r>
                                        <a:rPr lang="en-US" b="0" i="1" smtClean="0">
                                          <a:latin typeface="Cambria Math" charset="0"/>
                                        </a:rPr>
                                        <m:t>𝑝</m:t>
                                      </m:r>
                                    </m:e>
                                    <m:sub>
                                      <m:r>
                                        <a:rPr lang="en-US" b="0" i="1" smtClean="0">
                                          <a:latin typeface="Cambria Math" charset="0"/>
                                        </a:rPr>
                                        <m:t>𝑖𝑗</m:t>
                                      </m:r>
                                    </m:sub>
                                  </m:sSub>
                                  <m:r>
                                    <a:rPr lang="en-US" b="0" i="1" smtClean="0">
                                      <a:latin typeface="Cambria Math" charset="0"/>
                                    </a:rPr>
                                    <m:t>−</m:t>
                                  </m:r>
                                  <m:sSub>
                                    <m:sSubPr>
                                      <m:ctrlPr>
                                        <a:rPr lang="en-US" b="0" i="1" smtClean="0">
                                          <a:latin typeface="Cambria Math" charset="0"/>
                                        </a:rPr>
                                      </m:ctrlPr>
                                    </m:sSubPr>
                                    <m:e>
                                      <m:r>
                                        <a:rPr lang="en-US" b="0" i="1" smtClean="0">
                                          <a:latin typeface="Cambria Math" charset="0"/>
                                        </a:rPr>
                                        <m:t>𝑞</m:t>
                                      </m:r>
                                    </m:e>
                                    <m:sub>
                                      <m:r>
                                        <a:rPr lang="en-US" b="0" i="1" smtClean="0">
                                          <a:latin typeface="Cambria Math" charset="0"/>
                                        </a:rPr>
                                        <m:t>𝑖𝑗</m:t>
                                      </m:r>
                                    </m:sub>
                                  </m:sSub>
                                </m:e>
                              </m:d>
                              <m:d>
                                <m:dPr>
                                  <m:ctrlPr>
                                    <a:rPr lang="en-US" b="0" i="1" smtClean="0">
                                      <a:latin typeface="Cambria Math" charset="0"/>
                                    </a:rPr>
                                  </m:ctrlPr>
                                </m:dPr>
                                <m:e>
                                  <m:sSub>
                                    <m:sSubPr>
                                      <m:ctrlPr>
                                        <a:rPr lang="en-US" b="1" i="1" smtClean="0">
                                          <a:latin typeface="Cambria Math" charset="0"/>
                                        </a:rPr>
                                      </m:ctrlPr>
                                    </m:sSubPr>
                                    <m:e>
                                      <m:r>
                                        <a:rPr lang="en-US" b="1" i="1" smtClean="0">
                                          <a:latin typeface="Cambria Math" charset="0"/>
                                        </a:rPr>
                                        <m:t>𝒚</m:t>
                                      </m:r>
                                    </m:e>
                                    <m:sub>
                                      <m:r>
                                        <a:rPr lang="en-US" b="1" i="1" smtClean="0">
                                          <a:latin typeface="Cambria Math" charset="0"/>
                                        </a:rPr>
                                        <m:t>𝒊</m:t>
                                      </m:r>
                                    </m:sub>
                                  </m:sSub>
                                  <m:r>
                                    <a:rPr lang="en-US" b="0" i="1" smtClean="0">
                                      <a:latin typeface="Cambria Math" charset="0"/>
                                    </a:rPr>
                                    <m:t>−</m:t>
                                  </m:r>
                                  <m:sSub>
                                    <m:sSubPr>
                                      <m:ctrlPr>
                                        <a:rPr lang="en-US" b="1" i="1" smtClean="0">
                                          <a:latin typeface="Cambria Math" charset="0"/>
                                        </a:rPr>
                                      </m:ctrlPr>
                                    </m:sSubPr>
                                    <m:e>
                                      <m:r>
                                        <a:rPr lang="en-US" b="1" i="1" smtClean="0">
                                          <a:latin typeface="Cambria Math" charset="0"/>
                                        </a:rPr>
                                        <m:t>𝒚</m:t>
                                      </m:r>
                                    </m:e>
                                    <m:sub>
                                      <m:r>
                                        <a:rPr lang="en-US" b="1" i="1" smtClean="0">
                                          <a:latin typeface="Cambria Math" charset="0"/>
                                        </a:rPr>
                                        <m:t>𝒋</m:t>
                                      </m:r>
                                    </m:sub>
                                  </m:sSub>
                                </m:e>
                              </m:d>
                            </m:num>
                            <m:den>
                              <m:r>
                                <a:rPr lang="en-US" b="0" i="1" smtClean="0">
                                  <a:latin typeface="Cambria Math" charset="0"/>
                                </a:rPr>
                                <m:t>1+</m:t>
                              </m:r>
                              <m:sSup>
                                <m:sSupPr>
                                  <m:ctrlPr>
                                    <a:rPr lang="en-US" b="0" i="1" smtClean="0">
                                      <a:latin typeface="Cambria Math" charset="0"/>
                                    </a:rPr>
                                  </m:ctrlPr>
                                </m:sSupPr>
                                <m:e>
                                  <m:d>
                                    <m:dPr>
                                      <m:begChr m:val="|"/>
                                      <m:endChr m:val="|"/>
                                      <m:ctrlPr>
                                        <a:rPr lang="en-US" b="0" i="1" smtClean="0">
                                          <a:latin typeface="Cambria Math" charset="0"/>
                                        </a:rPr>
                                      </m:ctrlPr>
                                    </m:dPr>
                                    <m:e>
                                      <m:sSub>
                                        <m:sSubPr>
                                          <m:ctrlPr>
                                            <a:rPr lang="en-US" b="1" i="1" smtClean="0">
                                              <a:latin typeface="Cambria Math" charset="0"/>
                                            </a:rPr>
                                          </m:ctrlPr>
                                        </m:sSubPr>
                                        <m:e>
                                          <m:r>
                                            <a:rPr lang="en-US" b="1" i="1" smtClean="0">
                                              <a:latin typeface="Cambria Math" charset="0"/>
                                            </a:rPr>
                                            <m:t>𝒚</m:t>
                                          </m:r>
                                        </m:e>
                                        <m:sub>
                                          <m:r>
                                            <a:rPr lang="en-US" b="1" i="1" smtClean="0">
                                              <a:latin typeface="Cambria Math" charset="0"/>
                                            </a:rPr>
                                            <m:t>𝒊</m:t>
                                          </m:r>
                                        </m:sub>
                                      </m:sSub>
                                      <m:r>
                                        <a:rPr lang="en-US" b="0" i="1" smtClean="0">
                                          <a:latin typeface="Cambria Math" charset="0"/>
                                        </a:rPr>
                                        <m:t>−</m:t>
                                      </m:r>
                                      <m:sSub>
                                        <m:sSubPr>
                                          <m:ctrlPr>
                                            <a:rPr lang="en-US" b="1" i="1" smtClean="0">
                                              <a:latin typeface="Cambria Math" charset="0"/>
                                            </a:rPr>
                                          </m:ctrlPr>
                                        </m:sSubPr>
                                        <m:e>
                                          <m:r>
                                            <a:rPr lang="en-US" b="1" i="1" smtClean="0">
                                              <a:latin typeface="Cambria Math" charset="0"/>
                                            </a:rPr>
                                            <m:t>𝒚</m:t>
                                          </m:r>
                                        </m:e>
                                        <m:sub>
                                          <m:r>
                                            <a:rPr lang="en-US" b="1" i="1" smtClean="0">
                                              <a:latin typeface="Cambria Math" charset="0"/>
                                            </a:rPr>
                                            <m:t>𝒋</m:t>
                                          </m:r>
                                        </m:sub>
                                      </m:sSub>
                                    </m:e>
                                  </m:d>
                                </m:e>
                                <m:sup>
                                  <m:r>
                                    <a:rPr lang="en-US" b="0" i="1" smtClean="0">
                                      <a:latin typeface="Cambria Math" charset="0"/>
                                    </a:rPr>
                                    <m:t>2</m:t>
                                  </m:r>
                                </m:sup>
                              </m:sSup>
                            </m:den>
                          </m:f>
                        </m:e>
                      </m:nary>
                    </m:oMath>
                  </m:oMathPara>
                </a14:m>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p:txBody>
          </p:sp>
        </mc:Choice>
        <mc:Fallback xmlns="">
          <p:sp>
            <p:nvSpPr>
              <p:cNvPr id="4" name="Content Placeholder 3"/>
              <p:cNvSpPr>
                <a:spLocks noGrp="1" noRot="1" noChangeAspect="1" noMove="1" noResize="1" noEditPoints="1" noAdjustHandles="1" noChangeArrowheads="1" noChangeShapeType="1" noTextEdit="1"/>
              </p:cNvSpPr>
              <p:nvPr>
                <p:ph idx="1"/>
              </p:nvPr>
            </p:nvSpPr>
            <p:spPr>
              <a:blipFill rotWithShape="0">
                <a:blip r:embed="rId5"/>
                <a:stretch>
                  <a:fillRect l="-638" t="-1961"/>
                </a:stretch>
              </a:blipFill>
            </p:spPr>
            <p:txBody>
              <a:bodyPr/>
              <a:lstStyle/>
              <a:p>
                <a:r>
                  <a:rPr lang="en-US">
                    <a:noFill/>
                  </a:rPr>
                  <a:t> </a:t>
                </a:r>
              </a:p>
            </p:txBody>
          </p:sp>
        </mc:Fallback>
      </mc:AlternateContent>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6576385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264"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Putting the “t” in t-SNE</a:t>
            </a:r>
          </a:p>
        </p:txBody>
      </p:sp>
      <p:pic>
        <p:nvPicPr>
          <p:cNvPr id="8" name="Content Placeholder 7"/>
          <p:cNvPicPr>
            <a:picLocks noGrp="1" noChangeAspect="1"/>
          </p:cNvPicPr>
          <p:nvPr>
            <p:ph sz="half" idx="1"/>
          </p:nvPr>
        </p:nvPicPr>
        <p:blipFill rotWithShape="1">
          <a:blip r:embed="rId4">
            <a:extLst>
              <a:ext uri="{28A0092B-C50C-407E-A947-70E740481C1C}">
                <a14:useLocalDpi xmlns:a14="http://schemas.microsoft.com/office/drawing/2010/main" val="0"/>
              </a:ext>
            </a:extLst>
          </a:blip>
          <a:srcRect l="870" t="63131" r="-1"/>
          <a:stretch/>
        </p:blipFill>
        <p:spPr>
          <a:xfrm>
            <a:off x="8679663" y="2380527"/>
            <a:ext cx="3138470" cy="1119512"/>
          </a:xfrm>
        </p:spPr>
      </p:pic>
      <p:pic>
        <p:nvPicPr>
          <p:cNvPr id="4" name="Content Placeholder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97520" y="3584944"/>
            <a:ext cx="2356279" cy="2356279"/>
          </a:xfrm>
          <a:prstGeom prst="rect">
            <a:avLst/>
          </a:prstGeom>
        </p:spPr>
      </p:pic>
      <p:sp>
        <p:nvSpPr>
          <p:cNvPr id="5" name="TextBox 4"/>
          <p:cNvSpPr txBox="1"/>
          <p:nvPr/>
        </p:nvSpPr>
        <p:spPr>
          <a:xfrm>
            <a:off x="8507894" y="5945472"/>
            <a:ext cx="4250635" cy="553998"/>
          </a:xfrm>
          <a:prstGeom prst="rect">
            <a:avLst/>
          </a:prstGeom>
          <a:noFill/>
        </p:spPr>
        <p:txBody>
          <a:bodyPr wrap="square" rtlCol="0">
            <a:spAutoFit/>
          </a:bodyPr>
          <a:lstStyle/>
          <a:p>
            <a:pPr algn="ctr"/>
            <a:r>
              <a:rPr lang="en-US" sz="1000" dirty="0" smtClean="0"/>
              <a:t>Figure 1: Student t-distribution with 1 degree </a:t>
            </a:r>
            <a:r>
              <a:rPr lang="en-US" sz="1000" dirty="0"/>
              <a:t>of freedom </a:t>
            </a:r>
            <a:endParaRPr lang="en-US" sz="1000" dirty="0" smtClean="0"/>
          </a:p>
          <a:p>
            <a:r>
              <a:rPr lang="en-US" sz="1000" dirty="0" smtClean="0"/>
              <a:t>(</a:t>
            </a:r>
            <a:r>
              <a:rPr lang="en-US" sz="1000" dirty="0"/>
              <a:t>https://</a:t>
            </a:r>
            <a:r>
              <a:rPr lang="en-US" sz="1000" dirty="0" err="1" smtClean="0"/>
              <a:t>en.wikipedia.org</a:t>
            </a:r>
            <a:r>
              <a:rPr lang="en-US" sz="1000" dirty="0" smtClean="0"/>
              <a:t>/wiki/</a:t>
            </a:r>
            <a:r>
              <a:rPr lang="en-US" sz="1000" dirty="0" err="1" smtClean="0"/>
              <a:t>Student's_t</a:t>
            </a:r>
            <a:r>
              <a:rPr lang="en-US" sz="1000" dirty="0"/>
              <a:t>-</a:t>
            </a:r>
            <a:r>
              <a:rPr lang="en-US" sz="1000" dirty="0" smtClean="0"/>
              <a:t>distribution</a:t>
            </a:r>
            <a:r>
              <a:rPr lang="en-US" sz="1000" dirty="0"/>
              <a:t>#/media/File:T_distribution_1df_enhanced.svg)</a:t>
            </a:r>
          </a:p>
        </p:txBody>
      </p:sp>
      <p:pic>
        <p:nvPicPr>
          <p:cNvPr id="9" name="Content Placeholder 7"/>
          <p:cNvPicPr>
            <a:picLocks noGrp="1" noChangeAspect="1"/>
          </p:cNvPicPr>
          <p:nvPr>
            <p:ph sz="half" idx="1"/>
          </p:nvPr>
        </p:nvPicPr>
        <p:blipFill rotWithShape="1">
          <a:blip r:embed="rId4">
            <a:extLst>
              <a:ext uri="{28A0092B-C50C-407E-A947-70E740481C1C}">
                <a14:useLocalDpi xmlns:a14="http://schemas.microsoft.com/office/drawing/2010/main" val="0"/>
              </a:ext>
            </a:extLst>
          </a:blip>
          <a:srcRect r="22531" b="33685"/>
          <a:stretch/>
        </p:blipFill>
        <p:spPr>
          <a:xfrm>
            <a:off x="8874621" y="584487"/>
            <a:ext cx="2479178" cy="2013598"/>
          </a:xfrm>
        </p:spPr>
      </p:pic>
      <mc:AlternateContent xmlns:mc="http://schemas.openxmlformats.org/markup-compatibility/2006" xmlns:a14="http://schemas.microsoft.com/office/drawing/2010/main">
        <mc:Choice Requires="a14">
          <p:graphicFrame>
            <p:nvGraphicFramePr>
              <p:cNvPr id="14" name="Table 13"/>
              <p:cNvGraphicFramePr>
                <a:graphicFrameLocks noGrp="1"/>
              </p:cNvGraphicFramePr>
              <p:nvPr>
                <p:extLst>
                  <p:ext uri="{D42A27DB-BD31-4B8C-83A1-F6EECF244321}">
                    <p14:modId xmlns:p14="http://schemas.microsoft.com/office/powerpoint/2010/main" val="492888887"/>
                  </p:ext>
                </p:extLst>
              </p:nvPr>
            </p:nvGraphicFramePr>
            <p:xfrm>
              <a:off x="328498" y="2112420"/>
              <a:ext cx="8179396" cy="3256344"/>
            </p:xfrm>
            <a:graphic>
              <a:graphicData uri="http://schemas.openxmlformats.org/drawingml/2006/table">
                <a:tbl>
                  <a:tblPr firstRow="1" bandRow="1">
                    <a:tableStyleId>{5C22544A-7EE6-4342-B048-85BDC9FD1C3A}</a:tableStyleId>
                  </a:tblPr>
                  <a:tblGrid>
                    <a:gridCol w="4089698"/>
                    <a:gridCol w="4089698"/>
                  </a:tblGrid>
                  <a:tr h="354803">
                    <a:tc>
                      <a:txBody>
                        <a:bodyPr/>
                        <a:lstStyle/>
                        <a:p>
                          <a:pPr algn="ctr"/>
                          <a:r>
                            <a:rPr lang="en-US" i="1" dirty="0" smtClean="0"/>
                            <a:t>SNE</a:t>
                          </a:r>
                          <a:endParaRPr lang="en-US" i="1" dirty="0"/>
                        </a:p>
                      </a:txBody>
                      <a:tcPr anchor="ctr"/>
                    </a:tc>
                    <a:tc>
                      <a:txBody>
                        <a:bodyPr/>
                        <a:lstStyle/>
                        <a:p>
                          <a:pPr algn="ctr"/>
                          <a:r>
                            <a:rPr lang="en-US" i="1" dirty="0" smtClean="0"/>
                            <a:t>t-SNE</a:t>
                          </a:r>
                          <a:endParaRPr lang="en-US" i="1" dirty="0"/>
                        </a:p>
                      </a:txBody>
                      <a:tcPr anchor="ctr"/>
                    </a:tc>
                  </a:tr>
                  <a:tr h="248909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b="0" i="1" smtClean="0">
                                        <a:latin typeface="Cambria Math" charset="0"/>
                                      </a:rPr>
                                    </m:ctrlPr>
                                  </m:sSubPr>
                                  <m:e>
                                    <m:r>
                                      <a:rPr lang="en-US" sz="1400" b="0" i="1" smtClean="0">
                                        <a:latin typeface="Cambria Math" charset="0"/>
                                      </a:rPr>
                                      <m:t>𝑞</m:t>
                                    </m:r>
                                  </m:e>
                                  <m:sub>
                                    <m:r>
                                      <a:rPr lang="en-US" sz="1400" b="0" i="1" smtClean="0">
                                        <a:latin typeface="Cambria Math" charset="0"/>
                                      </a:rPr>
                                      <m:t>𝑖𝑗</m:t>
                                    </m:r>
                                  </m:sub>
                                </m:sSub>
                                <m:r>
                                  <a:rPr lang="en-US" sz="1400" b="0" i="1" smtClean="0">
                                    <a:latin typeface="Cambria Math" charset="0"/>
                                  </a:rPr>
                                  <m:t> </m:t>
                                </m:r>
                                <m:r>
                                  <a:rPr lang="en-US" sz="1400" b="0" i="1">
                                    <a:latin typeface="Cambria Math" charset="0"/>
                                  </a:rPr>
                                  <m:t>=</m:t>
                                </m:r>
                                <m:f>
                                  <m:fPr>
                                    <m:ctrlPr>
                                      <a:rPr lang="mr-IN" sz="1400" b="0" i="1">
                                        <a:latin typeface="Cambria Math" charset="0"/>
                                      </a:rPr>
                                    </m:ctrlPr>
                                  </m:fPr>
                                  <m:num>
                                    <m:r>
                                      <a:rPr lang="en-US" sz="1400" b="0" i="1">
                                        <a:latin typeface="Cambria Math" charset="0"/>
                                      </a:rPr>
                                      <m:t>𝑒𝑥𝑝</m:t>
                                    </m:r>
                                    <m:d>
                                      <m:dPr>
                                        <m:ctrlPr>
                                          <a:rPr lang="mr-IN" sz="1400" b="0" i="1">
                                            <a:latin typeface="Cambria Math" charset="0"/>
                                          </a:rPr>
                                        </m:ctrlPr>
                                      </m:dPr>
                                      <m:e>
                                        <m:f>
                                          <m:fPr>
                                            <m:type m:val="lin"/>
                                            <m:ctrlPr>
                                              <a:rPr lang="en-US" sz="1400" b="0" i="1">
                                                <a:latin typeface="Cambria Math" charset="0"/>
                                              </a:rPr>
                                            </m:ctrlPr>
                                          </m:fPr>
                                          <m:num>
                                            <m:d>
                                              <m:dPr>
                                                <m:ctrlPr>
                                                  <a:rPr lang="en-US" sz="1400" b="0" i="1" smtClean="0">
                                                    <a:latin typeface="Cambria Math" charset="0"/>
                                                  </a:rPr>
                                                </m:ctrlPr>
                                              </m:dPr>
                                              <m:e>
                                                <m:r>
                                                  <a:rPr lang="en-US" sz="1400" b="0" i="1">
                                                    <a:latin typeface="Cambria Math" charset="0"/>
                                                  </a:rPr>
                                                  <m:t>−</m:t>
                                                </m:r>
                                                <m:sSup>
                                                  <m:sSupPr>
                                                    <m:ctrlPr>
                                                      <a:rPr lang="en-US" sz="1400" b="0" i="1" smtClean="0">
                                                        <a:latin typeface="Cambria Math" charset="0"/>
                                                      </a:rPr>
                                                    </m:ctrlPr>
                                                  </m:sSupPr>
                                                  <m:e>
                                                    <m:d>
                                                      <m:dPr>
                                                        <m:begChr m:val="|"/>
                                                        <m:endChr m:val="|"/>
                                                        <m:ctrlPr>
                                                          <a:rPr lang="en-US" sz="1400" b="0" i="1" smtClean="0">
                                                            <a:latin typeface="Cambria Math" charset="0"/>
                                                          </a:rPr>
                                                        </m:ctrlPr>
                                                      </m:dPr>
                                                      <m:e>
                                                        <m:sSub>
                                                          <m:sSubPr>
                                                            <m:ctrlPr>
                                                              <a:rPr lang="en-US" sz="1400" b="0" i="1" smtClean="0">
                                                                <a:latin typeface="Cambria Math" charset="0"/>
                                                              </a:rPr>
                                                            </m:ctrlPr>
                                                          </m:sSubPr>
                                                          <m:e>
                                                            <m:r>
                                                              <a:rPr lang="en-US" sz="1400" b="0" i="1" smtClean="0">
                                                                <a:latin typeface="Cambria Math" charset="0"/>
                                                              </a:rPr>
                                                              <m:t>𝑦</m:t>
                                                            </m:r>
                                                          </m:e>
                                                          <m:sub>
                                                            <m:r>
                                                              <a:rPr lang="en-US" sz="1400" b="0" i="1" smtClean="0">
                                                                <a:latin typeface="Cambria Math" charset="0"/>
                                                              </a:rPr>
                                                              <m:t>𝑖</m:t>
                                                            </m:r>
                                                          </m:sub>
                                                        </m:sSub>
                                                        <m:r>
                                                          <a:rPr lang="en-US" sz="1400" b="0" i="1" smtClean="0">
                                                            <a:latin typeface="Cambria Math" charset="0"/>
                                                          </a:rPr>
                                                          <m:t>−</m:t>
                                                        </m:r>
                                                        <m:sSub>
                                                          <m:sSubPr>
                                                            <m:ctrlPr>
                                                              <a:rPr lang="en-US" sz="1400" b="0" i="1" smtClean="0">
                                                                <a:latin typeface="Cambria Math" charset="0"/>
                                                              </a:rPr>
                                                            </m:ctrlPr>
                                                          </m:sSubPr>
                                                          <m:e>
                                                            <m:r>
                                                              <a:rPr lang="en-US" sz="1400" b="0" i="1" smtClean="0">
                                                                <a:latin typeface="Cambria Math" charset="0"/>
                                                              </a:rPr>
                                                              <m:t>𝑦</m:t>
                                                            </m:r>
                                                          </m:e>
                                                          <m:sub>
                                                            <m:r>
                                                              <a:rPr lang="en-US" sz="1400" b="0" i="1" smtClean="0">
                                                                <a:latin typeface="Cambria Math" charset="0"/>
                                                              </a:rPr>
                                                              <m:t>𝑗</m:t>
                                                            </m:r>
                                                          </m:sub>
                                                        </m:sSub>
                                                      </m:e>
                                                    </m:d>
                                                  </m:e>
                                                  <m:sup>
                                                    <m:r>
                                                      <a:rPr lang="en-US" sz="1400" b="0" i="1" smtClean="0">
                                                        <a:latin typeface="Cambria Math" charset="0"/>
                                                      </a:rPr>
                                                      <m:t>2</m:t>
                                                    </m:r>
                                                  </m:sup>
                                                </m:sSup>
                                                <m:r>
                                                  <a:rPr lang="en-US" sz="1400" b="0" i="1" smtClean="0">
                                                    <a:latin typeface="Cambria Math" charset="0"/>
                                                  </a:rPr>
                                                  <m:t>|</m:t>
                                                </m:r>
                                              </m:e>
                                            </m:d>
                                          </m:num>
                                          <m:den>
                                            <m:d>
                                              <m:dPr>
                                                <m:ctrlPr>
                                                  <a:rPr lang="en-US" sz="1400" b="0" i="1">
                                                    <a:latin typeface="Cambria Math" charset="0"/>
                                                  </a:rPr>
                                                </m:ctrlPr>
                                              </m:dPr>
                                              <m:e>
                                                <m:r>
                                                  <a:rPr lang="en-US" sz="1400" b="0" i="1">
                                                    <a:latin typeface="Cambria Math" charset="0"/>
                                                  </a:rPr>
                                                  <m:t>2</m:t>
                                                </m:r>
                                                <m:sSubSup>
                                                  <m:sSubSupPr>
                                                    <m:ctrlPr>
                                                      <a:rPr lang="en-US" sz="1400" b="0" i="1">
                                                        <a:latin typeface="Cambria Math" charset="0"/>
                                                      </a:rPr>
                                                    </m:ctrlPr>
                                                  </m:sSubSupPr>
                                                  <m:e>
                                                    <m:r>
                                                      <a:rPr lang="en-US" sz="1400" b="0" i="1">
                                                        <a:latin typeface="Cambria Math" charset="0"/>
                                                      </a:rPr>
                                                      <m:t>𝜎</m:t>
                                                    </m:r>
                                                  </m:e>
                                                  <m:sub>
                                                    <m:r>
                                                      <a:rPr lang="en-US" sz="1400" b="0" i="1">
                                                        <a:latin typeface="Cambria Math" charset="0"/>
                                                      </a:rPr>
                                                      <m:t>𝑖</m:t>
                                                    </m:r>
                                                  </m:sub>
                                                  <m:sup>
                                                    <m:r>
                                                      <a:rPr lang="en-US" sz="1400" b="0" i="1">
                                                        <a:latin typeface="Cambria Math" charset="0"/>
                                                      </a:rPr>
                                                      <m:t>2</m:t>
                                                    </m:r>
                                                  </m:sup>
                                                </m:sSubSup>
                                              </m:e>
                                            </m:d>
                                          </m:den>
                                        </m:f>
                                      </m:e>
                                    </m:d>
                                  </m:num>
                                  <m:den>
                                    <m:nary>
                                      <m:naryPr>
                                        <m:chr m:val="∑"/>
                                        <m:supHide m:val="on"/>
                                        <m:ctrlPr>
                                          <a:rPr lang="is-IS" sz="1400" b="0" i="1">
                                            <a:latin typeface="Cambria Math" charset="0"/>
                                          </a:rPr>
                                        </m:ctrlPr>
                                      </m:naryPr>
                                      <m:sub>
                                        <m:r>
                                          <m:rPr>
                                            <m:brk m:alnAt="23"/>
                                          </m:rPr>
                                          <a:rPr lang="en-US" sz="1400" b="0" i="1">
                                            <a:latin typeface="Cambria Math" charset="0"/>
                                          </a:rPr>
                                          <m:t>𝑘</m:t>
                                        </m:r>
                                        <m:r>
                                          <a:rPr lang="en-US" sz="1400" b="0" i="1">
                                            <a:latin typeface="Cambria Math" charset="0"/>
                                          </a:rPr>
                                          <m:t>≠</m:t>
                                        </m:r>
                                        <m:r>
                                          <a:rPr lang="en-US" sz="1400" b="0" i="1">
                                            <a:latin typeface="Cambria Math" charset="0"/>
                                          </a:rPr>
                                          <m:t>𝑖</m:t>
                                        </m:r>
                                      </m:sub>
                                      <m:sup/>
                                      <m:e>
                                        <m:r>
                                          <a:rPr lang="en-US" sz="1400" b="0" i="1">
                                            <a:latin typeface="Cambria Math" charset="0"/>
                                          </a:rPr>
                                          <m:t>𝑒𝑥𝑝</m:t>
                                        </m:r>
                                        <m:r>
                                          <a:rPr lang="en-US" sz="1400" b="0" i="1">
                                            <a:latin typeface="Cambria Math" charset="0"/>
                                          </a:rPr>
                                          <m:t>⁡</m:t>
                                        </m:r>
                                        <m:d>
                                          <m:dPr>
                                            <m:ctrlPr>
                                              <a:rPr lang="mr-IN" sz="1400" b="0" i="1">
                                                <a:latin typeface="Cambria Math" charset="0"/>
                                              </a:rPr>
                                            </m:ctrlPr>
                                          </m:dPr>
                                          <m:e>
                                            <m:f>
                                              <m:fPr>
                                                <m:type m:val="lin"/>
                                                <m:ctrlPr>
                                                  <a:rPr lang="en-US" sz="1400" b="0" i="1">
                                                    <a:latin typeface="Cambria Math" charset="0"/>
                                                  </a:rPr>
                                                </m:ctrlPr>
                                              </m:fPr>
                                              <m:num>
                                                <m:d>
                                                  <m:dPr>
                                                    <m:ctrlPr>
                                                      <a:rPr lang="en-US" sz="1400" b="0" i="1">
                                                        <a:latin typeface="Cambria Math" charset="0"/>
                                                      </a:rPr>
                                                    </m:ctrlPr>
                                                  </m:dPr>
                                                  <m:e>
                                                    <m:r>
                                                      <a:rPr lang="en-US" sz="1400" b="0" i="1">
                                                        <a:latin typeface="Cambria Math" charset="0"/>
                                                      </a:rPr>
                                                      <m:t>−</m:t>
                                                    </m:r>
                                                    <m:sSup>
                                                      <m:sSupPr>
                                                        <m:ctrlPr>
                                                          <a:rPr lang="en-US" sz="1400" b="0" i="1">
                                                            <a:latin typeface="Cambria Math" charset="0"/>
                                                          </a:rPr>
                                                        </m:ctrlPr>
                                                      </m:sSupPr>
                                                      <m:e>
                                                        <m:d>
                                                          <m:dPr>
                                                            <m:begChr m:val="|"/>
                                                            <m:endChr m:val="|"/>
                                                            <m:ctrlPr>
                                                              <a:rPr lang="en-US" sz="1400" b="0" i="1">
                                                                <a:latin typeface="Cambria Math" charset="0"/>
                                                              </a:rPr>
                                                            </m:ctrlPr>
                                                          </m:dPr>
                                                          <m:e>
                                                            <m:d>
                                                              <m:dPr>
                                                                <m:begChr m:val="|"/>
                                                                <m:endChr m:val="|"/>
                                                                <m:ctrlPr>
                                                                  <a:rPr lang="en-US" sz="1400" b="0" i="1">
                                                                    <a:latin typeface="Cambria Math" charset="0"/>
                                                                  </a:rPr>
                                                                </m:ctrlPr>
                                                              </m:dPr>
                                                              <m:e>
                                                                <m:sSub>
                                                                  <m:sSubPr>
                                                                    <m:ctrlPr>
                                                                      <a:rPr lang="en-US" sz="1400" b="1" i="1">
                                                                        <a:latin typeface="Cambria Math" charset="0"/>
                                                                      </a:rPr>
                                                                    </m:ctrlPr>
                                                                  </m:sSubPr>
                                                                  <m:e>
                                                                    <m:r>
                                                                      <a:rPr lang="en-US" sz="1400" b="1" i="1" smtClean="0">
                                                                        <a:latin typeface="Cambria Math" charset="0"/>
                                                                      </a:rPr>
                                                                      <m:t>𝒚</m:t>
                                                                    </m:r>
                                                                  </m:e>
                                                                  <m:sub>
                                                                    <m:r>
                                                                      <a:rPr lang="en-US" sz="1400" b="1" i="1">
                                                                        <a:latin typeface="Cambria Math" charset="0"/>
                                                                      </a:rPr>
                                                                      <m:t>𝒊</m:t>
                                                                    </m:r>
                                                                  </m:sub>
                                                                </m:sSub>
                                                                <m:r>
                                                                  <a:rPr lang="en-US" sz="1400" b="0" i="1">
                                                                    <a:latin typeface="Cambria Math" charset="0"/>
                                                                  </a:rPr>
                                                                  <m:t>−</m:t>
                                                                </m:r>
                                                                <m:sSub>
                                                                  <m:sSubPr>
                                                                    <m:ctrlPr>
                                                                      <a:rPr lang="en-US" sz="1400" b="1" i="1">
                                                                        <a:latin typeface="Cambria Math" charset="0"/>
                                                                      </a:rPr>
                                                                    </m:ctrlPr>
                                                                  </m:sSubPr>
                                                                  <m:e>
                                                                    <m:r>
                                                                      <a:rPr lang="en-US" sz="1400" b="1" i="1" smtClean="0">
                                                                        <a:latin typeface="Cambria Math" charset="0"/>
                                                                      </a:rPr>
                                                                      <m:t>𝒚</m:t>
                                                                    </m:r>
                                                                  </m:e>
                                                                  <m:sub>
                                                                    <m:r>
                                                                      <a:rPr lang="en-US" sz="1400" b="1" i="1">
                                                                        <a:latin typeface="Cambria Math" charset="0"/>
                                                                      </a:rPr>
                                                                      <m:t>𝒌</m:t>
                                                                    </m:r>
                                                                  </m:sub>
                                                                </m:sSub>
                                                              </m:e>
                                                            </m:d>
                                                          </m:e>
                                                        </m:d>
                                                      </m:e>
                                                      <m:sup>
                                                        <m:r>
                                                          <a:rPr lang="en-US" sz="1400" b="0" i="1">
                                                            <a:latin typeface="Cambria Math" charset="0"/>
                                                          </a:rPr>
                                                          <m:t>2</m:t>
                                                        </m:r>
                                                      </m:sup>
                                                    </m:sSup>
                                                  </m:e>
                                                </m:d>
                                              </m:num>
                                              <m:den>
                                                <m:d>
                                                  <m:dPr>
                                                    <m:ctrlPr>
                                                      <a:rPr lang="en-US" sz="1400" b="0" i="1">
                                                        <a:latin typeface="Cambria Math" charset="0"/>
                                                      </a:rPr>
                                                    </m:ctrlPr>
                                                  </m:dPr>
                                                  <m:e>
                                                    <m:r>
                                                      <a:rPr lang="en-US" sz="1400" b="0" i="1">
                                                        <a:latin typeface="Cambria Math" charset="0"/>
                                                      </a:rPr>
                                                      <m:t>2</m:t>
                                                    </m:r>
                                                    <m:sSubSup>
                                                      <m:sSubSupPr>
                                                        <m:ctrlPr>
                                                          <a:rPr lang="en-US" sz="1400" b="0" i="1">
                                                            <a:latin typeface="Cambria Math" charset="0"/>
                                                          </a:rPr>
                                                        </m:ctrlPr>
                                                      </m:sSubSupPr>
                                                      <m:e>
                                                        <m:r>
                                                          <a:rPr lang="en-US" sz="1400" b="0" i="1">
                                                            <a:latin typeface="Cambria Math" charset="0"/>
                                                          </a:rPr>
                                                          <m:t>𝜎</m:t>
                                                        </m:r>
                                                      </m:e>
                                                      <m:sub>
                                                        <m:r>
                                                          <a:rPr lang="en-US" sz="1400" b="0" i="1">
                                                            <a:latin typeface="Cambria Math" charset="0"/>
                                                          </a:rPr>
                                                          <m:t>𝑖</m:t>
                                                        </m:r>
                                                      </m:sub>
                                                      <m:sup>
                                                        <m:r>
                                                          <a:rPr lang="en-US" sz="1400" b="0" i="1">
                                                            <a:latin typeface="Cambria Math" charset="0"/>
                                                          </a:rPr>
                                                          <m:t>2</m:t>
                                                        </m:r>
                                                      </m:sup>
                                                    </m:sSubSup>
                                                  </m:e>
                                                </m:d>
                                              </m:den>
                                            </m:f>
                                          </m:e>
                                        </m:d>
                                      </m:e>
                                    </m:nary>
                                  </m:den>
                                </m:f>
                              </m:oMath>
                            </m:oMathPara>
                          </a14:m>
                          <a:endParaRPr lang="en-US" b="0" i="1" dirty="0"/>
                        </a:p>
                        <a:p>
                          <a:endParaRPr lang="en-US" dirty="0" smtClean="0"/>
                        </a:p>
                        <a:p>
                          <a:endParaRPr lang="en-US" dirty="0" smtClean="0"/>
                        </a:p>
                        <a:p>
                          <a:pPr algn="ctr"/>
                          <a14:m>
                            <m:oMath xmlns:m="http://schemas.openxmlformats.org/officeDocument/2006/math">
                              <m:sSub>
                                <m:sSubPr>
                                  <m:ctrlPr>
                                    <a:rPr lang="en-US" sz="1800" b="0" i="1" smtClean="0">
                                      <a:latin typeface="Cambria Math" charset="0"/>
                                    </a:rPr>
                                  </m:ctrlPr>
                                </m:sSubPr>
                                <m:e>
                                  <m:r>
                                    <a:rPr lang="en-US" sz="1800" b="0" i="1" smtClean="0">
                                      <a:latin typeface="Cambria Math" charset="0"/>
                                    </a:rPr>
                                    <m:t>𝑞</m:t>
                                  </m:r>
                                </m:e>
                                <m:sub>
                                  <m:r>
                                    <a:rPr lang="en-US" sz="1800" b="0" i="1" smtClean="0">
                                      <a:latin typeface="Cambria Math" charset="0"/>
                                    </a:rPr>
                                    <m:t>𝑖𝑗</m:t>
                                  </m:r>
                                </m:sub>
                              </m:sSub>
                            </m:oMath>
                          </a14:m>
                          <a:r>
                            <a:rPr lang="en-US" dirty="0" smtClean="0"/>
                            <a:t> is same form as </a:t>
                          </a:r>
                          <a14:m>
                            <m:oMath xmlns:m="http://schemas.openxmlformats.org/officeDocument/2006/math">
                              <m:sSub>
                                <m:sSubPr>
                                  <m:ctrlPr>
                                    <a:rPr lang="en-US" sz="1800" b="0" i="1" smtClean="0">
                                      <a:latin typeface="Cambria Math" charset="0"/>
                                    </a:rPr>
                                  </m:ctrlPr>
                                </m:sSubPr>
                                <m:e>
                                  <m:r>
                                    <a:rPr lang="en-US" sz="1800" b="0" i="1" smtClean="0">
                                      <a:latin typeface="Cambria Math" charset="0"/>
                                    </a:rPr>
                                    <m:t>𝑝</m:t>
                                  </m:r>
                                </m:e>
                                <m:sub>
                                  <m:r>
                                    <a:rPr lang="en-US" sz="1800" b="0" i="1" smtClean="0">
                                      <a:latin typeface="Cambria Math" charset="0"/>
                                    </a:rPr>
                                    <m:t>𝑖𝑗</m:t>
                                  </m:r>
                                </m:sub>
                              </m:sSub>
                            </m:oMath>
                          </a14:m>
                          <a:r>
                            <a:rPr lang="en-US" dirty="0" smtClean="0"/>
                            <a:t> (Gaussian)</a:t>
                          </a:r>
                        </a:p>
                        <a:p>
                          <a:endParaRPr lang="en-US" dirty="0" smtClean="0"/>
                        </a:p>
                        <a:p>
                          <a:endParaRPr lang="en-US" sz="1400" b="0" i="1" dirty="0" smtClean="0">
                            <a:latin typeface="Cambria Math" charset="0"/>
                          </a:endParaRPr>
                        </a:p>
                        <a:p>
                          <a:endParaRPr lang="en-US" sz="1400" b="0" i="1" dirty="0" smtClean="0">
                            <a:latin typeface="Cambria Math" charset="0"/>
                          </a:endParaRPr>
                        </a:p>
                        <a:p>
                          <a:pPr/>
                          <a14:m>
                            <m:oMathPara xmlns:m="http://schemas.openxmlformats.org/officeDocument/2006/math">
                              <m:oMathParaPr>
                                <m:jc m:val="centerGroup"/>
                              </m:oMathParaPr>
                              <m:oMath xmlns:m="http://schemas.openxmlformats.org/officeDocument/2006/math">
                                <m:f>
                                  <m:fPr>
                                    <m:ctrlPr>
                                      <a:rPr lang="en-US" sz="1400" b="0" i="1" smtClean="0">
                                        <a:latin typeface="Cambria Math" charset="0"/>
                                      </a:rPr>
                                    </m:ctrlPr>
                                  </m:fPr>
                                  <m:num>
                                    <m:r>
                                      <a:rPr lang="en-US" sz="1400" b="0" i="1" smtClean="0">
                                        <a:latin typeface="Cambria Math" charset="0"/>
                                      </a:rPr>
                                      <m:t>𝛿</m:t>
                                    </m:r>
                                    <m:r>
                                      <a:rPr lang="en-US" sz="1400" b="0" i="1" smtClean="0">
                                        <a:latin typeface="Cambria Math" charset="0"/>
                                      </a:rPr>
                                      <m:t>𝐶</m:t>
                                    </m:r>
                                  </m:num>
                                  <m:den>
                                    <m:r>
                                      <a:rPr lang="en-US" sz="1400" b="0" i="1" smtClean="0">
                                        <a:latin typeface="Cambria Math" charset="0"/>
                                      </a:rPr>
                                      <m:t>𝛿</m:t>
                                    </m:r>
                                    <m:sSub>
                                      <m:sSubPr>
                                        <m:ctrlPr>
                                          <a:rPr lang="en-US" sz="1400" b="0" i="1" smtClean="0">
                                            <a:latin typeface="Cambria Math" charset="0"/>
                                          </a:rPr>
                                        </m:ctrlPr>
                                      </m:sSubPr>
                                      <m:e>
                                        <m:r>
                                          <a:rPr lang="en-US" sz="1400" b="0" i="1" smtClean="0">
                                            <a:latin typeface="Cambria Math" charset="0"/>
                                          </a:rPr>
                                          <m:t>𝑦</m:t>
                                        </m:r>
                                      </m:e>
                                      <m:sub>
                                        <m:r>
                                          <a:rPr lang="en-US" sz="1400" b="0" i="1" smtClean="0">
                                            <a:latin typeface="Cambria Math" charset="0"/>
                                          </a:rPr>
                                          <m:t>𝑖</m:t>
                                        </m:r>
                                      </m:sub>
                                    </m:sSub>
                                  </m:den>
                                </m:f>
                                <m:r>
                                  <a:rPr lang="en-US" sz="1400" b="0" i="1" smtClean="0">
                                    <a:latin typeface="Cambria Math" charset="0"/>
                                  </a:rPr>
                                  <m:t>=4</m:t>
                                </m:r>
                                <m:nary>
                                  <m:naryPr>
                                    <m:chr m:val="∑"/>
                                    <m:supHide m:val="on"/>
                                    <m:ctrlPr>
                                      <a:rPr lang="en-US" sz="1400" b="0" i="1" smtClean="0">
                                        <a:latin typeface="Cambria Math" charset="0"/>
                                      </a:rPr>
                                    </m:ctrlPr>
                                  </m:naryPr>
                                  <m:sub>
                                    <m:r>
                                      <a:rPr lang="en-US" sz="1400" b="0" i="1" smtClean="0">
                                        <a:latin typeface="Cambria Math" charset="0"/>
                                      </a:rPr>
                                      <m:t>𝑗</m:t>
                                    </m:r>
                                  </m:sub>
                                  <m:sup/>
                                  <m:e>
                                    <m:d>
                                      <m:dPr>
                                        <m:ctrlPr>
                                          <a:rPr lang="en-US" sz="1400" b="0" i="1" smtClean="0">
                                            <a:latin typeface="Cambria Math" charset="0"/>
                                          </a:rPr>
                                        </m:ctrlPr>
                                      </m:dPr>
                                      <m:e>
                                        <m:sSub>
                                          <m:sSubPr>
                                            <m:ctrlPr>
                                              <a:rPr lang="en-US" sz="1400" b="0" i="1" smtClean="0">
                                                <a:latin typeface="Cambria Math" charset="0"/>
                                              </a:rPr>
                                            </m:ctrlPr>
                                          </m:sSubPr>
                                          <m:e>
                                            <m:r>
                                              <a:rPr lang="en-US" sz="1400" b="0" i="1" smtClean="0">
                                                <a:latin typeface="Cambria Math" charset="0"/>
                                              </a:rPr>
                                              <m:t>𝑝</m:t>
                                            </m:r>
                                          </m:e>
                                          <m:sub>
                                            <m:r>
                                              <a:rPr lang="en-US" sz="1400" b="0" i="1" smtClean="0">
                                                <a:latin typeface="Cambria Math" charset="0"/>
                                              </a:rPr>
                                              <m:t>𝑖𝑗</m:t>
                                            </m:r>
                                          </m:sub>
                                        </m:sSub>
                                        <m:r>
                                          <a:rPr lang="en-US" sz="1400" b="0" i="1" smtClean="0">
                                            <a:latin typeface="Cambria Math" charset="0"/>
                                          </a:rPr>
                                          <m:t>−</m:t>
                                        </m:r>
                                        <m:sSub>
                                          <m:sSubPr>
                                            <m:ctrlPr>
                                              <a:rPr lang="en-US" sz="1400" b="0" i="1" smtClean="0">
                                                <a:latin typeface="Cambria Math" charset="0"/>
                                              </a:rPr>
                                            </m:ctrlPr>
                                          </m:sSubPr>
                                          <m:e>
                                            <m:r>
                                              <a:rPr lang="en-US" sz="1400" b="0" i="1" smtClean="0">
                                                <a:latin typeface="Cambria Math" charset="0"/>
                                              </a:rPr>
                                              <m:t>𝑞</m:t>
                                            </m:r>
                                          </m:e>
                                          <m:sub>
                                            <m:r>
                                              <a:rPr lang="en-US" sz="1400" b="0" i="1" smtClean="0">
                                                <a:latin typeface="Cambria Math" charset="0"/>
                                              </a:rPr>
                                              <m:t>𝑖𝑗</m:t>
                                            </m:r>
                                          </m:sub>
                                        </m:sSub>
                                      </m:e>
                                    </m:d>
                                    <m:d>
                                      <m:dPr>
                                        <m:ctrlPr>
                                          <a:rPr lang="en-US" sz="1400" b="0" i="1" smtClean="0">
                                            <a:latin typeface="Cambria Math" charset="0"/>
                                          </a:rPr>
                                        </m:ctrlPr>
                                      </m:dPr>
                                      <m:e>
                                        <m:sSub>
                                          <m:sSubPr>
                                            <m:ctrlPr>
                                              <a:rPr lang="en-US" sz="1400" b="1" i="1" smtClean="0">
                                                <a:latin typeface="Cambria Math" charset="0"/>
                                              </a:rPr>
                                            </m:ctrlPr>
                                          </m:sSubPr>
                                          <m:e>
                                            <m:r>
                                              <a:rPr lang="en-US" sz="1400" b="1" i="1" smtClean="0">
                                                <a:latin typeface="Cambria Math" charset="0"/>
                                              </a:rPr>
                                              <m:t>𝒚</m:t>
                                            </m:r>
                                          </m:e>
                                          <m:sub>
                                            <m:r>
                                              <a:rPr lang="en-US" sz="1400" b="1" i="1" smtClean="0">
                                                <a:latin typeface="Cambria Math" charset="0"/>
                                              </a:rPr>
                                              <m:t>𝒊</m:t>
                                            </m:r>
                                          </m:sub>
                                        </m:sSub>
                                        <m:r>
                                          <a:rPr lang="en-US" sz="1400" b="0" i="1" smtClean="0">
                                            <a:latin typeface="Cambria Math" charset="0"/>
                                          </a:rPr>
                                          <m:t>−</m:t>
                                        </m:r>
                                        <m:sSub>
                                          <m:sSubPr>
                                            <m:ctrlPr>
                                              <a:rPr lang="en-US" sz="1400" b="1" i="1" smtClean="0">
                                                <a:latin typeface="Cambria Math" charset="0"/>
                                              </a:rPr>
                                            </m:ctrlPr>
                                          </m:sSubPr>
                                          <m:e>
                                            <m:r>
                                              <a:rPr lang="en-US" sz="1400" b="1" i="1" smtClean="0">
                                                <a:latin typeface="Cambria Math" charset="0"/>
                                              </a:rPr>
                                              <m:t>𝒚</m:t>
                                            </m:r>
                                          </m:e>
                                          <m:sub>
                                            <m:r>
                                              <a:rPr lang="en-US" sz="1400" b="1" i="1" smtClean="0">
                                                <a:latin typeface="Cambria Math" charset="0"/>
                                              </a:rPr>
                                              <m:t>𝒋</m:t>
                                            </m:r>
                                          </m:sub>
                                        </m:sSub>
                                      </m:e>
                                    </m:d>
                                  </m:e>
                                </m:nary>
                              </m:oMath>
                            </m:oMathPara>
                          </a14:m>
                          <a:endParaRPr 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sSub>
                                  <m:sSubPr>
                                    <m:ctrlPr>
                                      <a:rPr lang="en-US" sz="1400" b="0" i="1" smtClean="0">
                                        <a:latin typeface="Cambria Math" charset="0"/>
                                      </a:rPr>
                                    </m:ctrlPr>
                                  </m:sSubPr>
                                  <m:e>
                                    <m:r>
                                      <a:rPr lang="en-US" sz="1400" b="0" i="1">
                                        <a:latin typeface="Cambria Math" charset="0"/>
                                      </a:rPr>
                                      <m:t>𝑞</m:t>
                                    </m:r>
                                  </m:e>
                                  <m:sub>
                                    <m:r>
                                      <a:rPr lang="en-US" sz="1400" b="0" i="1">
                                        <a:latin typeface="Cambria Math" charset="0"/>
                                      </a:rPr>
                                      <m:t>𝑖𝑗</m:t>
                                    </m:r>
                                  </m:sub>
                                </m:sSub>
                                <m:r>
                                  <a:rPr lang="en-US" sz="1400" b="0" i="1">
                                    <a:latin typeface="Cambria Math" charset="0"/>
                                  </a:rPr>
                                  <m:t>= </m:t>
                                </m:r>
                                <m:f>
                                  <m:fPr>
                                    <m:ctrlPr>
                                      <a:rPr lang="mr-IN" sz="1400" b="0" i="1">
                                        <a:latin typeface="Cambria Math" charset="0"/>
                                      </a:rPr>
                                    </m:ctrlPr>
                                  </m:fPr>
                                  <m:num>
                                    <m:sSup>
                                      <m:sSupPr>
                                        <m:ctrlPr>
                                          <a:rPr lang="en-US" sz="1400" b="0" i="1">
                                            <a:latin typeface="Cambria Math" charset="0"/>
                                          </a:rPr>
                                        </m:ctrlPr>
                                      </m:sSupPr>
                                      <m:e>
                                        <m:d>
                                          <m:dPr>
                                            <m:ctrlPr>
                                              <a:rPr lang="en-US" sz="1400" b="0" i="1">
                                                <a:latin typeface="Cambria Math" charset="0"/>
                                              </a:rPr>
                                            </m:ctrlPr>
                                          </m:dPr>
                                          <m:e>
                                            <m:r>
                                              <a:rPr lang="en-US" sz="1400" b="0" i="1">
                                                <a:latin typeface="Cambria Math" charset="0"/>
                                              </a:rPr>
                                              <m:t>1+</m:t>
                                            </m:r>
                                            <m:sSup>
                                              <m:sSupPr>
                                                <m:ctrlPr>
                                                  <a:rPr lang="en-US" sz="1400" b="0" i="1">
                                                    <a:latin typeface="Cambria Math" charset="0"/>
                                                  </a:rPr>
                                                </m:ctrlPr>
                                              </m:sSupPr>
                                              <m:e>
                                                <m:d>
                                                  <m:dPr>
                                                    <m:begChr m:val="|"/>
                                                    <m:endChr m:val="|"/>
                                                    <m:ctrlPr>
                                                      <a:rPr lang="en-US" sz="1400" b="0" i="1">
                                                        <a:latin typeface="Cambria Math" charset="0"/>
                                                      </a:rPr>
                                                    </m:ctrlPr>
                                                  </m:dPr>
                                                  <m:e>
                                                    <m:d>
                                                      <m:dPr>
                                                        <m:begChr m:val="|"/>
                                                        <m:endChr m:val="|"/>
                                                        <m:ctrlPr>
                                                          <a:rPr lang="en-US" sz="1400" b="0" i="1">
                                                            <a:latin typeface="Cambria Math" charset="0"/>
                                                          </a:rPr>
                                                        </m:ctrlPr>
                                                      </m:dPr>
                                                      <m:e>
                                                        <m:sSub>
                                                          <m:sSubPr>
                                                            <m:ctrlPr>
                                                              <a:rPr lang="en-US" sz="1400" b="1" i="1">
                                                                <a:latin typeface="Cambria Math" charset="0"/>
                                                              </a:rPr>
                                                            </m:ctrlPr>
                                                          </m:sSubPr>
                                                          <m:e>
                                                            <m:r>
                                                              <a:rPr lang="en-US" sz="1400" b="1" i="1">
                                                                <a:latin typeface="Cambria Math" charset="0"/>
                                                              </a:rPr>
                                                              <m:t>𝒚</m:t>
                                                            </m:r>
                                                          </m:e>
                                                          <m:sub>
                                                            <m:r>
                                                              <a:rPr lang="en-US" sz="1400" b="1" i="1">
                                                                <a:latin typeface="Cambria Math" charset="0"/>
                                                              </a:rPr>
                                                              <m:t>𝒊</m:t>
                                                            </m:r>
                                                          </m:sub>
                                                        </m:sSub>
                                                        <m:r>
                                                          <a:rPr lang="en-US" sz="1400" b="0" i="1">
                                                            <a:latin typeface="Cambria Math" charset="0"/>
                                                          </a:rPr>
                                                          <m:t>−</m:t>
                                                        </m:r>
                                                        <m:sSub>
                                                          <m:sSubPr>
                                                            <m:ctrlPr>
                                                              <a:rPr lang="en-US" sz="1400" b="0" i="1">
                                                                <a:latin typeface="Cambria Math" charset="0"/>
                                                              </a:rPr>
                                                            </m:ctrlPr>
                                                          </m:sSubPr>
                                                          <m:e>
                                                            <m:r>
                                                              <a:rPr lang="en-US" sz="1400" b="1" i="1">
                                                                <a:latin typeface="Cambria Math" charset="0"/>
                                                              </a:rPr>
                                                              <m:t>𝒚</m:t>
                                                            </m:r>
                                                          </m:e>
                                                          <m:sub>
                                                            <m:r>
                                                              <a:rPr lang="en-US" sz="1400" b="0" i="1">
                                                                <a:latin typeface="Cambria Math" charset="0"/>
                                                              </a:rPr>
                                                              <m:t>𝑗</m:t>
                                                            </m:r>
                                                          </m:sub>
                                                        </m:sSub>
                                                      </m:e>
                                                    </m:d>
                                                  </m:e>
                                                </m:d>
                                              </m:e>
                                              <m:sup>
                                                <m:r>
                                                  <a:rPr lang="en-US" sz="1400" b="0" i="1">
                                                    <a:latin typeface="Cambria Math" charset="0"/>
                                                  </a:rPr>
                                                  <m:t>2</m:t>
                                                </m:r>
                                              </m:sup>
                                            </m:sSup>
                                          </m:e>
                                        </m:d>
                                      </m:e>
                                      <m:sup>
                                        <m:r>
                                          <a:rPr lang="en-US" sz="1400" b="0" i="1">
                                            <a:latin typeface="Cambria Math" charset="0"/>
                                          </a:rPr>
                                          <m:t>−1</m:t>
                                        </m:r>
                                      </m:sup>
                                    </m:sSup>
                                  </m:num>
                                  <m:den>
                                    <m:nary>
                                      <m:naryPr>
                                        <m:chr m:val="∑"/>
                                        <m:limLoc m:val="subSup"/>
                                        <m:supHide m:val="on"/>
                                        <m:ctrlPr>
                                          <a:rPr lang="mr-IN" sz="1400" b="0" i="1">
                                            <a:latin typeface="Cambria Math" charset="0"/>
                                          </a:rPr>
                                        </m:ctrlPr>
                                      </m:naryPr>
                                      <m:sub>
                                        <m:r>
                                          <m:rPr>
                                            <m:brk m:alnAt="9"/>
                                          </m:rPr>
                                          <a:rPr lang="en-US" sz="1400" b="0" i="1">
                                            <a:latin typeface="Cambria Math" charset="0"/>
                                          </a:rPr>
                                          <m:t>𝑘</m:t>
                                        </m:r>
                                        <m:r>
                                          <a:rPr lang="en-US" sz="1400" b="0" i="1">
                                            <a:latin typeface="Cambria Math" charset="0"/>
                                          </a:rPr>
                                          <m:t>≠</m:t>
                                        </m:r>
                                        <m:r>
                                          <a:rPr lang="en-US" sz="1400" b="0" i="1">
                                            <a:latin typeface="Cambria Math" charset="0"/>
                                          </a:rPr>
                                          <m:t>𝑙</m:t>
                                        </m:r>
                                      </m:sub>
                                      <m:sup/>
                                      <m:e>
                                        <m:sSup>
                                          <m:sSupPr>
                                            <m:ctrlPr>
                                              <a:rPr lang="en-US" sz="1400" b="0" i="1">
                                                <a:latin typeface="Cambria Math" charset="0"/>
                                              </a:rPr>
                                            </m:ctrlPr>
                                          </m:sSupPr>
                                          <m:e>
                                            <m:d>
                                              <m:dPr>
                                                <m:ctrlPr>
                                                  <a:rPr lang="en-US" sz="1400" b="0" i="1">
                                                    <a:latin typeface="Cambria Math" charset="0"/>
                                                  </a:rPr>
                                                </m:ctrlPr>
                                              </m:dPr>
                                              <m:e>
                                                <m:r>
                                                  <a:rPr lang="en-US" sz="1400" b="0" i="1">
                                                    <a:latin typeface="Cambria Math" charset="0"/>
                                                  </a:rPr>
                                                  <m:t>1+</m:t>
                                                </m:r>
                                                <m:sSup>
                                                  <m:sSupPr>
                                                    <m:ctrlPr>
                                                      <a:rPr lang="en-US" sz="1400" b="0" i="1">
                                                        <a:latin typeface="Cambria Math" charset="0"/>
                                                      </a:rPr>
                                                    </m:ctrlPr>
                                                  </m:sSupPr>
                                                  <m:e>
                                                    <m:d>
                                                      <m:dPr>
                                                        <m:begChr m:val="|"/>
                                                        <m:endChr m:val="|"/>
                                                        <m:ctrlPr>
                                                          <a:rPr lang="en-US" sz="1400" b="0" i="1">
                                                            <a:latin typeface="Cambria Math" charset="0"/>
                                                          </a:rPr>
                                                        </m:ctrlPr>
                                                      </m:dPr>
                                                      <m:e>
                                                        <m:d>
                                                          <m:dPr>
                                                            <m:begChr m:val="|"/>
                                                            <m:endChr m:val="|"/>
                                                            <m:ctrlPr>
                                                              <a:rPr lang="en-US" sz="1400" b="0" i="1">
                                                                <a:latin typeface="Cambria Math" charset="0"/>
                                                              </a:rPr>
                                                            </m:ctrlPr>
                                                          </m:dPr>
                                                          <m:e>
                                                            <m:sSub>
                                                              <m:sSubPr>
                                                                <m:ctrlPr>
                                                                  <a:rPr lang="en-US" sz="1400" b="0" i="1">
                                                                    <a:latin typeface="Cambria Math" charset="0"/>
                                                                  </a:rPr>
                                                                </m:ctrlPr>
                                                              </m:sSubPr>
                                                              <m:e>
                                                                <m:r>
                                                                  <a:rPr lang="en-US" sz="1400" b="1" i="1">
                                                                    <a:latin typeface="Cambria Math" charset="0"/>
                                                                  </a:rPr>
                                                                  <m:t>𝒚</m:t>
                                                                </m:r>
                                                              </m:e>
                                                              <m:sub>
                                                                <m:r>
                                                                  <a:rPr lang="en-US" sz="1400" b="0" i="1">
                                                                    <a:latin typeface="Cambria Math" charset="0"/>
                                                                  </a:rPr>
                                                                  <m:t>𝑘</m:t>
                                                                </m:r>
                                                              </m:sub>
                                                            </m:sSub>
                                                            <m:r>
                                                              <a:rPr lang="en-US" sz="1400" b="0" i="1">
                                                                <a:latin typeface="Cambria Math" charset="0"/>
                                                              </a:rPr>
                                                              <m:t>−</m:t>
                                                            </m:r>
                                                            <m:sSub>
                                                              <m:sSubPr>
                                                                <m:ctrlPr>
                                                                  <a:rPr lang="en-US" sz="1400" b="0" i="1">
                                                                    <a:latin typeface="Cambria Math" charset="0"/>
                                                                  </a:rPr>
                                                                </m:ctrlPr>
                                                              </m:sSubPr>
                                                              <m:e>
                                                                <m:r>
                                                                  <a:rPr lang="en-US" sz="1400" b="1" i="1">
                                                                    <a:latin typeface="Cambria Math" charset="0"/>
                                                                  </a:rPr>
                                                                  <m:t>𝒚</m:t>
                                                                </m:r>
                                                              </m:e>
                                                              <m:sub>
                                                                <m:r>
                                                                  <a:rPr lang="en-US" sz="1400" b="0" i="1">
                                                                    <a:latin typeface="Cambria Math" charset="0"/>
                                                                  </a:rPr>
                                                                  <m:t>𝑙</m:t>
                                                                </m:r>
                                                              </m:sub>
                                                            </m:sSub>
                                                          </m:e>
                                                        </m:d>
                                                      </m:e>
                                                    </m:d>
                                                  </m:e>
                                                  <m:sup>
                                                    <m:r>
                                                      <a:rPr lang="en-US" sz="1400" b="0" i="1">
                                                        <a:latin typeface="Cambria Math" charset="0"/>
                                                      </a:rPr>
                                                      <m:t>2</m:t>
                                                    </m:r>
                                                  </m:sup>
                                                </m:sSup>
                                              </m:e>
                                            </m:d>
                                          </m:e>
                                          <m:sup>
                                            <m:r>
                                              <a:rPr lang="en-US" sz="1400" b="0" i="1">
                                                <a:latin typeface="Cambria Math" charset="0"/>
                                              </a:rPr>
                                              <m:t>−1</m:t>
                                            </m:r>
                                          </m:sup>
                                        </m:sSup>
                                      </m:e>
                                    </m:nary>
                                  </m:den>
                                </m:f>
                              </m:oMath>
                            </m:oMathPara>
                          </a14:m>
                          <a:endParaRPr lang="en-US" sz="1400" b="0" dirty="0"/>
                        </a:p>
                        <a:p>
                          <a:endParaRPr lang="en-US" b="0" i="1" dirty="0" smtClean="0">
                            <a:latin typeface="Cambria Math" charset="0"/>
                          </a:endParaRPr>
                        </a:p>
                        <a:p>
                          <a:endParaRPr lang="en-US" b="0" i="1" dirty="0" smtClean="0">
                            <a:latin typeface="Cambria Math" charset="0"/>
                          </a:endParaRPr>
                        </a:p>
                        <a:p>
                          <a:pPr marL="0" marR="0" indent="0" algn="ctr" defTabSz="914400" rtl="0" eaLnBrk="1" fontAlgn="auto" latinLnBrk="0" hangingPunct="1">
                            <a:lnSpc>
                              <a:spcPct val="100000"/>
                            </a:lnSpc>
                            <a:spcBef>
                              <a:spcPts val="0"/>
                            </a:spcBef>
                            <a:spcAft>
                              <a:spcPts val="0"/>
                            </a:spcAft>
                            <a:buClrTx/>
                            <a:buSzTx/>
                            <a:buFontTx/>
                            <a:buNone/>
                            <a:tabLst/>
                            <a:defRPr/>
                          </a:pPr>
                          <a14:m>
                            <m:oMath xmlns:m="http://schemas.openxmlformats.org/officeDocument/2006/math">
                              <m:sSub>
                                <m:sSubPr>
                                  <m:ctrlPr>
                                    <a:rPr lang="en-US" sz="1800" b="0" i="1" smtClean="0">
                                      <a:latin typeface="Cambria Math" charset="0"/>
                                    </a:rPr>
                                  </m:ctrlPr>
                                </m:sSubPr>
                                <m:e>
                                  <m:r>
                                    <a:rPr lang="en-US" sz="1800" b="0" i="1" smtClean="0">
                                      <a:latin typeface="Cambria Math" charset="0"/>
                                    </a:rPr>
                                    <m:t>𝑞</m:t>
                                  </m:r>
                                </m:e>
                                <m:sub>
                                  <m:r>
                                    <a:rPr lang="en-US" sz="1800" b="0" i="1" smtClean="0">
                                      <a:latin typeface="Cambria Math" charset="0"/>
                                    </a:rPr>
                                    <m:t>𝑖𝑗</m:t>
                                  </m:r>
                                </m:sub>
                              </m:sSub>
                            </m:oMath>
                          </a14:m>
                          <a:r>
                            <a:rPr lang="en-US" dirty="0" smtClean="0"/>
                            <a:t> is</a:t>
                          </a:r>
                          <a:r>
                            <a:rPr lang="en-US" baseline="0" dirty="0" smtClean="0"/>
                            <a:t> student-t, </a:t>
                          </a:r>
                          <a14:m>
                            <m:oMath xmlns:m="http://schemas.openxmlformats.org/officeDocument/2006/math">
                              <m:sSub>
                                <m:sSubPr>
                                  <m:ctrlPr>
                                    <a:rPr lang="en-US" sz="1800" b="0" i="1" smtClean="0">
                                      <a:latin typeface="Cambria Math" charset="0"/>
                                    </a:rPr>
                                  </m:ctrlPr>
                                </m:sSubPr>
                                <m:e>
                                  <m:r>
                                    <a:rPr lang="en-US" sz="1800" b="0" i="1" smtClean="0">
                                      <a:latin typeface="Cambria Math" charset="0"/>
                                    </a:rPr>
                                    <m:t>𝑝</m:t>
                                  </m:r>
                                </m:e>
                                <m:sub>
                                  <m:r>
                                    <a:rPr lang="en-US" sz="1800" b="0" i="1" smtClean="0">
                                      <a:latin typeface="Cambria Math" charset="0"/>
                                    </a:rPr>
                                    <m:t>𝑖𝑗</m:t>
                                  </m:r>
                                </m:sub>
                              </m:sSub>
                            </m:oMath>
                          </a14:m>
                          <a:r>
                            <a:rPr lang="en-US" dirty="0" smtClean="0"/>
                            <a:t> is</a:t>
                          </a:r>
                          <a:r>
                            <a:rPr lang="en-US" baseline="0" dirty="0" smtClean="0"/>
                            <a:t> </a:t>
                          </a:r>
                          <a:r>
                            <a:rPr lang="en-US" dirty="0" smtClean="0"/>
                            <a:t>Gaussian</a:t>
                          </a:r>
                        </a:p>
                        <a:p>
                          <a:endParaRPr lang="en-US" b="0" i="1" dirty="0" smtClean="0">
                            <a:latin typeface="Cambria Math" charset="0"/>
                          </a:endParaRPr>
                        </a:p>
                        <a:p>
                          <a:endParaRPr lang="en-US" b="0" i="1" dirty="0" smtClean="0">
                            <a:latin typeface="Cambria Math" charset="0"/>
                          </a:endParaRPr>
                        </a:p>
                        <a:p>
                          <a:pPr/>
                          <a14:m>
                            <m:oMathPara xmlns:m="http://schemas.openxmlformats.org/officeDocument/2006/math">
                              <m:oMathParaPr>
                                <m:jc m:val="centerGroup"/>
                              </m:oMathParaPr>
                              <m:oMath xmlns:m="http://schemas.openxmlformats.org/officeDocument/2006/math">
                                <m:f>
                                  <m:fPr>
                                    <m:ctrlPr>
                                      <a:rPr lang="en-US" sz="1400" b="0" i="1" smtClean="0">
                                        <a:latin typeface="Cambria Math" charset="0"/>
                                      </a:rPr>
                                    </m:ctrlPr>
                                  </m:fPr>
                                  <m:num>
                                    <m:r>
                                      <a:rPr lang="en-US" sz="1400" b="0" i="1" smtClean="0">
                                        <a:latin typeface="Cambria Math" charset="0"/>
                                      </a:rPr>
                                      <m:t>𝛿</m:t>
                                    </m:r>
                                    <m:r>
                                      <a:rPr lang="en-US" sz="1400" b="0" i="1" smtClean="0">
                                        <a:latin typeface="Cambria Math" charset="0"/>
                                      </a:rPr>
                                      <m:t>𝐶</m:t>
                                    </m:r>
                                  </m:num>
                                  <m:den>
                                    <m:r>
                                      <a:rPr lang="en-US" sz="1400" b="0" i="1" smtClean="0">
                                        <a:latin typeface="Cambria Math" charset="0"/>
                                      </a:rPr>
                                      <m:t>𝛿</m:t>
                                    </m:r>
                                    <m:sSub>
                                      <m:sSubPr>
                                        <m:ctrlPr>
                                          <a:rPr lang="en-US" sz="1400" b="0" i="1" smtClean="0">
                                            <a:latin typeface="Cambria Math" charset="0"/>
                                          </a:rPr>
                                        </m:ctrlPr>
                                      </m:sSubPr>
                                      <m:e>
                                        <m:r>
                                          <a:rPr lang="en-US" sz="1400" b="0" i="1" smtClean="0">
                                            <a:latin typeface="Cambria Math" charset="0"/>
                                          </a:rPr>
                                          <m:t>𝑦</m:t>
                                        </m:r>
                                      </m:e>
                                      <m:sub>
                                        <m:r>
                                          <a:rPr lang="en-US" sz="1400" b="0" i="1" smtClean="0">
                                            <a:latin typeface="Cambria Math" charset="0"/>
                                          </a:rPr>
                                          <m:t>𝑖</m:t>
                                        </m:r>
                                      </m:sub>
                                    </m:sSub>
                                  </m:den>
                                </m:f>
                                <m:r>
                                  <a:rPr lang="en-US" sz="1400" b="0" i="1" smtClean="0">
                                    <a:latin typeface="Cambria Math" charset="0"/>
                                  </a:rPr>
                                  <m:t>=4</m:t>
                                </m:r>
                                <m:nary>
                                  <m:naryPr>
                                    <m:chr m:val="∑"/>
                                    <m:supHide m:val="on"/>
                                    <m:ctrlPr>
                                      <a:rPr lang="en-US" sz="1400" b="0" i="1" smtClean="0">
                                        <a:latin typeface="Cambria Math" charset="0"/>
                                      </a:rPr>
                                    </m:ctrlPr>
                                  </m:naryPr>
                                  <m:sub>
                                    <m:r>
                                      <a:rPr lang="en-US" sz="1400" b="0" i="1" smtClean="0">
                                        <a:latin typeface="Cambria Math" charset="0"/>
                                      </a:rPr>
                                      <m:t>𝑗</m:t>
                                    </m:r>
                                  </m:sub>
                                  <m:sup/>
                                  <m:e>
                                    <m:f>
                                      <m:fPr>
                                        <m:ctrlPr>
                                          <a:rPr lang="en-US" sz="1400" b="0" i="1" smtClean="0">
                                            <a:latin typeface="Cambria Math" charset="0"/>
                                          </a:rPr>
                                        </m:ctrlPr>
                                      </m:fPr>
                                      <m:num>
                                        <m:d>
                                          <m:dPr>
                                            <m:ctrlPr>
                                              <a:rPr lang="en-US" sz="1400" b="0" i="1" smtClean="0">
                                                <a:latin typeface="Cambria Math" charset="0"/>
                                              </a:rPr>
                                            </m:ctrlPr>
                                          </m:dPr>
                                          <m:e>
                                            <m:sSub>
                                              <m:sSubPr>
                                                <m:ctrlPr>
                                                  <a:rPr lang="en-US" sz="1400" b="0" i="1" smtClean="0">
                                                    <a:latin typeface="Cambria Math" charset="0"/>
                                                  </a:rPr>
                                                </m:ctrlPr>
                                              </m:sSubPr>
                                              <m:e>
                                                <m:r>
                                                  <a:rPr lang="en-US" sz="1400" b="0" i="1" smtClean="0">
                                                    <a:latin typeface="Cambria Math" charset="0"/>
                                                  </a:rPr>
                                                  <m:t>𝑝</m:t>
                                                </m:r>
                                              </m:e>
                                              <m:sub>
                                                <m:r>
                                                  <a:rPr lang="en-US" sz="1400" b="0" i="1" smtClean="0">
                                                    <a:latin typeface="Cambria Math" charset="0"/>
                                                  </a:rPr>
                                                  <m:t>𝑖𝑗</m:t>
                                                </m:r>
                                              </m:sub>
                                            </m:sSub>
                                            <m:r>
                                              <a:rPr lang="en-US" sz="1400" b="0" i="1" smtClean="0">
                                                <a:latin typeface="Cambria Math" charset="0"/>
                                              </a:rPr>
                                              <m:t>−</m:t>
                                            </m:r>
                                            <m:sSub>
                                              <m:sSubPr>
                                                <m:ctrlPr>
                                                  <a:rPr lang="en-US" sz="1400" b="0" i="1" smtClean="0">
                                                    <a:latin typeface="Cambria Math" charset="0"/>
                                                  </a:rPr>
                                                </m:ctrlPr>
                                              </m:sSubPr>
                                              <m:e>
                                                <m:r>
                                                  <a:rPr lang="en-US" sz="1400" b="0" i="1" smtClean="0">
                                                    <a:latin typeface="Cambria Math" charset="0"/>
                                                  </a:rPr>
                                                  <m:t>𝑞</m:t>
                                                </m:r>
                                              </m:e>
                                              <m:sub>
                                                <m:r>
                                                  <a:rPr lang="en-US" sz="1400" b="0" i="1" smtClean="0">
                                                    <a:latin typeface="Cambria Math" charset="0"/>
                                                  </a:rPr>
                                                  <m:t>𝑖𝑗</m:t>
                                                </m:r>
                                              </m:sub>
                                            </m:sSub>
                                          </m:e>
                                        </m:d>
                                        <m:d>
                                          <m:dPr>
                                            <m:ctrlPr>
                                              <a:rPr lang="en-US" sz="1400" b="0" i="1" smtClean="0">
                                                <a:latin typeface="Cambria Math" charset="0"/>
                                              </a:rPr>
                                            </m:ctrlPr>
                                          </m:dPr>
                                          <m:e>
                                            <m:sSub>
                                              <m:sSubPr>
                                                <m:ctrlPr>
                                                  <a:rPr lang="en-US" sz="1400" b="1" i="1" smtClean="0">
                                                    <a:latin typeface="Cambria Math" charset="0"/>
                                                  </a:rPr>
                                                </m:ctrlPr>
                                              </m:sSubPr>
                                              <m:e>
                                                <m:r>
                                                  <a:rPr lang="en-US" sz="1400" b="1" i="1" smtClean="0">
                                                    <a:latin typeface="Cambria Math" charset="0"/>
                                                  </a:rPr>
                                                  <m:t>𝒚</m:t>
                                                </m:r>
                                              </m:e>
                                              <m:sub>
                                                <m:r>
                                                  <a:rPr lang="en-US" sz="1400" b="1" i="1" smtClean="0">
                                                    <a:latin typeface="Cambria Math" charset="0"/>
                                                  </a:rPr>
                                                  <m:t>𝒊</m:t>
                                                </m:r>
                                              </m:sub>
                                            </m:sSub>
                                            <m:r>
                                              <a:rPr lang="en-US" sz="1400" b="0" i="1" smtClean="0">
                                                <a:latin typeface="Cambria Math" charset="0"/>
                                              </a:rPr>
                                              <m:t>−</m:t>
                                            </m:r>
                                            <m:sSub>
                                              <m:sSubPr>
                                                <m:ctrlPr>
                                                  <a:rPr lang="en-US" sz="1400" b="1" i="1" smtClean="0">
                                                    <a:latin typeface="Cambria Math" charset="0"/>
                                                  </a:rPr>
                                                </m:ctrlPr>
                                              </m:sSubPr>
                                              <m:e>
                                                <m:r>
                                                  <a:rPr lang="en-US" sz="1400" b="1" i="1" smtClean="0">
                                                    <a:latin typeface="Cambria Math" charset="0"/>
                                                  </a:rPr>
                                                  <m:t>𝒚</m:t>
                                                </m:r>
                                              </m:e>
                                              <m:sub>
                                                <m:r>
                                                  <a:rPr lang="en-US" sz="1400" b="1" i="1" smtClean="0">
                                                    <a:latin typeface="Cambria Math" charset="0"/>
                                                  </a:rPr>
                                                  <m:t>𝒋</m:t>
                                                </m:r>
                                              </m:sub>
                                            </m:sSub>
                                          </m:e>
                                        </m:d>
                                      </m:num>
                                      <m:den>
                                        <m:r>
                                          <a:rPr lang="en-US" sz="1400" b="0" i="1" smtClean="0">
                                            <a:latin typeface="Cambria Math" charset="0"/>
                                          </a:rPr>
                                          <m:t>1+</m:t>
                                        </m:r>
                                        <m:sSup>
                                          <m:sSupPr>
                                            <m:ctrlPr>
                                              <a:rPr lang="en-US" sz="1400" b="0" i="1" smtClean="0">
                                                <a:latin typeface="Cambria Math" charset="0"/>
                                              </a:rPr>
                                            </m:ctrlPr>
                                          </m:sSupPr>
                                          <m:e>
                                            <m:d>
                                              <m:dPr>
                                                <m:begChr m:val="|"/>
                                                <m:endChr m:val="|"/>
                                                <m:ctrlPr>
                                                  <a:rPr lang="en-US" sz="1400" b="0" i="1" smtClean="0">
                                                    <a:latin typeface="Cambria Math" charset="0"/>
                                                  </a:rPr>
                                                </m:ctrlPr>
                                              </m:dPr>
                                              <m:e>
                                                <m:sSub>
                                                  <m:sSubPr>
                                                    <m:ctrlPr>
                                                      <a:rPr lang="en-US" sz="1400" b="1" i="1" smtClean="0">
                                                        <a:latin typeface="Cambria Math" charset="0"/>
                                                      </a:rPr>
                                                    </m:ctrlPr>
                                                  </m:sSubPr>
                                                  <m:e>
                                                    <m:r>
                                                      <a:rPr lang="en-US" sz="1400" b="1" i="1" smtClean="0">
                                                        <a:latin typeface="Cambria Math" charset="0"/>
                                                      </a:rPr>
                                                      <m:t>𝒚</m:t>
                                                    </m:r>
                                                  </m:e>
                                                  <m:sub>
                                                    <m:r>
                                                      <a:rPr lang="en-US" sz="1400" b="1" i="1" smtClean="0">
                                                        <a:latin typeface="Cambria Math" charset="0"/>
                                                      </a:rPr>
                                                      <m:t>𝒊</m:t>
                                                    </m:r>
                                                  </m:sub>
                                                </m:sSub>
                                                <m:r>
                                                  <a:rPr lang="en-US" sz="1400" b="0" i="1" smtClean="0">
                                                    <a:latin typeface="Cambria Math" charset="0"/>
                                                  </a:rPr>
                                                  <m:t>−</m:t>
                                                </m:r>
                                                <m:sSub>
                                                  <m:sSubPr>
                                                    <m:ctrlPr>
                                                      <a:rPr lang="en-US" sz="1400" b="1" i="1" smtClean="0">
                                                        <a:latin typeface="Cambria Math" charset="0"/>
                                                      </a:rPr>
                                                    </m:ctrlPr>
                                                  </m:sSubPr>
                                                  <m:e>
                                                    <m:r>
                                                      <a:rPr lang="en-US" sz="1400" b="1" i="1" smtClean="0">
                                                        <a:latin typeface="Cambria Math" charset="0"/>
                                                      </a:rPr>
                                                      <m:t>𝒚</m:t>
                                                    </m:r>
                                                  </m:e>
                                                  <m:sub>
                                                    <m:r>
                                                      <a:rPr lang="en-US" sz="1400" b="1" i="1" smtClean="0">
                                                        <a:latin typeface="Cambria Math" charset="0"/>
                                                      </a:rPr>
                                                      <m:t>𝒋</m:t>
                                                    </m:r>
                                                  </m:sub>
                                                </m:sSub>
                                              </m:e>
                                            </m:d>
                                          </m:e>
                                          <m:sup>
                                            <m:r>
                                              <a:rPr lang="en-US" sz="1400" b="0" i="1" smtClean="0">
                                                <a:latin typeface="Cambria Math" charset="0"/>
                                              </a:rPr>
                                              <m:t>2</m:t>
                                            </m:r>
                                          </m:sup>
                                        </m:sSup>
                                      </m:den>
                                    </m:f>
                                  </m:e>
                                </m:nary>
                              </m:oMath>
                            </m:oMathPara>
                          </a14:m>
                          <a:endParaRPr lang="en-US" sz="1400" dirty="0"/>
                        </a:p>
                      </a:txBody>
                      <a:tcPr/>
                    </a:tc>
                  </a:tr>
                </a:tbl>
              </a:graphicData>
            </a:graphic>
          </p:graphicFrame>
        </mc:Choice>
        <mc:Fallback xmlns="">
          <p:graphicFrame>
            <p:nvGraphicFramePr>
              <p:cNvPr id="14" name="Table 13"/>
              <p:cNvGraphicFramePr>
                <a:graphicFrameLocks noGrp="1"/>
              </p:cNvGraphicFramePr>
              <p:nvPr>
                <p:extLst>
                  <p:ext uri="{D42A27DB-BD31-4B8C-83A1-F6EECF244321}">
                    <p14:modId xmlns:p14="http://schemas.microsoft.com/office/powerpoint/2010/main" val="492888887"/>
                  </p:ext>
                </p:extLst>
              </p:nvPr>
            </p:nvGraphicFramePr>
            <p:xfrm>
              <a:off x="328498" y="2112420"/>
              <a:ext cx="8179396" cy="3256344"/>
            </p:xfrm>
            <a:graphic>
              <a:graphicData uri="http://schemas.openxmlformats.org/drawingml/2006/table">
                <a:tbl>
                  <a:tblPr firstRow="1" bandRow="1">
                    <a:tableStyleId>{5C22544A-7EE6-4342-B048-85BDC9FD1C3A}</a:tableStyleId>
                  </a:tblPr>
                  <a:tblGrid>
                    <a:gridCol w="4089698"/>
                    <a:gridCol w="4089698"/>
                  </a:tblGrid>
                  <a:tr h="365760">
                    <a:tc>
                      <a:txBody>
                        <a:bodyPr/>
                        <a:lstStyle/>
                        <a:p>
                          <a:pPr algn="ctr"/>
                          <a:r>
                            <a:rPr lang="en-US" i="1" dirty="0" smtClean="0"/>
                            <a:t>SNE</a:t>
                          </a:r>
                          <a:endParaRPr lang="en-US" i="1" dirty="0"/>
                        </a:p>
                      </a:txBody>
                      <a:tcPr anchor="ctr"/>
                    </a:tc>
                    <a:tc>
                      <a:txBody>
                        <a:bodyPr/>
                        <a:lstStyle/>
                        <a:p>
                          <a:pPr algn="ctr"/>
                          <a:r>
                            <a:rPr lang="en-US" i="1" dirty="0" smtClean="0"/>
                            <a:t>t-SNE</a:t>
                          </a:r>
                          <a:endParaRPr lang="en-US" i="1" dirty="0"/>
                        </a:p>
                      </a:txBody>
                      <a:tcPr anchor="ctr"/>
                    </a:tc>
                  </a:tr>
                  <a:tr h="2890584">
                    <a:tc>
                      <a:txBody>
                        <a:bodyPr/>
                        <a:lstStyle/>
                        <a:p>
                          <a:endParaRPr lang="en-US"/>
                        </a:p>
                      </a:txBody>
                      <a:tcPr>
                        <a:blipFill rotWithShape="0">
                          <a:blip r:embed="rId6"/>
                          <a:stretch>
                            <a:fillRect l="-149" t="-13684" r="-100446" b="-33474"/>
                          </a:stretch>
                        </a:blipFill>
                      </a:tcPr>
                    </a:tc>
                    <a:tc>
                      <a:txBody>
                        <a:bodyPr/>
                        <a:lstStyle/>
                        <a:p>
                          <a:endParaRPr lang="en-US"/>
                        </a:p>
                      </a:txBody>
                      <a:tcPr>
                        <a:blipFill rotWithShape="0">
                          <a:blip r:embed="rId6"/>
                          <a:stretch>
                            <a:fillRect l="-100298" t="-13684" r="-596" b="-33474"/>
                          </a:stretch>
                        </a:blipFill>
                      </a:tcPr>
                    </a:tc>
                  </a:tr>
                </a:tbl>
              </a:graphicData>
            </a:graphic>
          </p:graphicFrame>
        </mc:Fallback>
      </mc:AlternateContent>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9092237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270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Visualizing the Gradient</a:t>
            </a:r>
            <a:endParaRPr lang="en-US" dirty="0"/>
          </a:p>
        </p:txBody>
      </p:sp>
      <p:sp>
        <p:nvSpPr>
          <p:cNvPr id="3" name="Content Placeholder 2"/>
          <p:cNvSpPr>
            <a:spLocks noGrp="1"/>
          </p:cNvSpPr>
          <p:nvPr>
            <p:ph idx="1"/>
          </p:nvPr>
        </p:nvSpPr>
        <p:spPr>
          <a:xfrm>
            <a:off x="983974" y="1835214"/>
            <a:ext cx="10515600" cy="4351338"/>
          </a:xfrm>
        </p:spPr>
        <p:txBody>
          <a:bodyPr/>
          <a:lstStyle/>
          <a:p>
            <a:pPr marL="0" indent="0">
              <a:lnSpc>
                <a:spcPct val="100000"/>
              </a:lnSpc>
              <a:spcBef>
                <a:spcPts val="0"/>
              </a:spcBef>
              <a:buNone/>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algn="ctr" defTabSz="914400" eaLnBrk="1" fontAlgn="auto" latinLnBrk="0" hangingPunct="1">
              <a:lnSpc>
                <a:spcPct val="100000"/>
              </a:lnSpc>
              <a:spcBef>
                <a:spcPts val="0"/>
              </a:spcBef>
              <a:spcAft>
                <a:spcPts val="0"/>
              </a:spcAft>
              <a:buClrTx/>
              <a:buSzTx/>
              <a:buFontTx/>
              <a:buNone/>
              <a:tabLst/>
              <a:defRPr/>
            </a:pPr>
            <a:endParaRPr lang="en-US"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30919" y="1835214"/>
            <a:ext cx="9236177" cy="2846767"/>
          </a:xfrm>
          <a:prstGeom prst="rect">
            <a:avLst/>
          </a:prstGeom>
        </p:spPr>
      </p:pic>
      <p:sp>
        <p:nvSpPr>
          <p:cNvPr id="6" name="TextBox 5"/>
          <p:cNvSpPr txBox="1"/>
          <p:nvPr/>
        </p:nvSpPr>
        <p:spPr>
          <a:xfrm>
            <a:off x="2720009" y="4826507"/>
            <a:ext cx="10515600" cy="646331"/>
          </a:xfrm>
          <a:prstGeom prst="rect">
            <a:avLst/>
          </a:prstGeom>
          <a:noFill/>
        </p:spPr>
        <p:txBody>
          <a:bodyPr wrap="square" rtlCol="0">
            <a:spAutoFit/>
          </a:bodyPr>
          <a:lstStyle/>
          <a:p>
            <a:r>
              <a:rPr lang="en-US" dirty="0" smtClean="0"/>
              <a:t>Figure 2: Visualization of </a:t>
            </a:r>
            <a:r>
              <a:rPr lang="en-US" dirty="0"/>
              <a:t>Cost Function Gradients for Two Points (</a:t>
            </a:r>
            <a:r>
              <a:rPr lang="en-US" dirty="0">
                <a:hlinkClick r:id="rId6"/>
              </a:rPr>
              <a:t>https://</a:t>
            </a:r>
            <a:r>
              <a:rPr lang="en-US" dirty="0" smtClean="0">
                <a:hlinkClick r:id="rId6"/>
              </a:rPr>
              <a:t>lvdmaaten.github.io/publications/papers/JMLR_2008.pdf</a:t>
            </a:r>
            <a:r>
              <a:rPr lang="en-US" dirty="0" smtClean="0"/>
              <a:t>)</a:t>
            </a:r>
            <a:endParaRPr lang="en-US" dirty="0"/>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5689600" y="3022600"/>
            <a:ext cx="812800" cy="812800"/>
          </a:xfrm>
          <a:prstGeom prst="rect">
            <a:avLst/>
          </a:prstGeom>
        </p:spPr>
      </p:pic>
    </p:spTree>
    <p:extLst>
      <p:ext uri="{BB962C8B-B14F-4D97-AF65-F5344CB8AC3E}">
        <p14:creationId xmlns:p14="http://schemas.microsoft.com/office/powerpoint/2010/main" val="127605011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2337"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1023</TotalTime>
  <Words>1513</Words>
  <Application>Microsoft Macintosh PowerPoint</Application>
  <PresentationFormat>Widescreen</PresentationFormat>
  <Paragraphs>153</Paragraphs>
  <Slides>11</Slides>
  <Notes>8</Notes>
  <HiddenSlides>0</HiddenSlides>
  <MMClips>11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Cambria Math</vt:lpstr>
      <vt:lpstr>Mangal</vt:lpstr>
      <vt:lpstr>Office Theme</vt:lpstr>
      <vt:lpstr>t-SNE: A Technique for Dimensionality Reduction</vt:lpstr>
      <vt:lpstr>The Problem: Dimensionality Reduction</vt:lpstr>
      <vt:lpstr>Lesson Overview</vt:lpstr>
      <vt:lpstr>Similarity in R^D</vt:lpstr>
      <vt:lpstr>Finding σ_i?  </vt:lpstr>
      <vt:lpstr>Similarity in R^d</vt:lpstr>
      <vt:lpstr>Cost of the Mapping</vt:lpstr>
      <vt:lpstr>Putting the “t” in t-SNE</vt:lpstr>
      <vt:lpstr>Visualizing the Gradient</vt:lpstr>
      <vt:lpstr>Performance on Data (MNIST) </vt:lpstr>
      <vt:lpstr>Pitfalls</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T-SNE: A Technique for Dimensionality Reduction</dc:title>
  <dc:creator>nvonturk@gmail.com</dc:creator>
  <cp:lastModifiedBy>nvonturk@gmail.com</cp:lastModifiedBy>
  <cp:revision>157</cp:revision>
  <cp:lastPrinted>2016-11-27T21:06:53Z</cp:lastPrinted>
  <dcterms:created xsi:type="dcterms:W3CDTF">2016-11-27T19:54:17Z</dcterms:created>
  <dcterms:modified xsi:type="dcterms:W3CDTF">2016-12-08T03:45:12Z</dcterms:modified>
</cp:coreProperties>
</file>

<file path=docProps/thumbnail.jpeg>
</file>